
<file path=[Content_Types].xml><?xml version="1.0" encoding="utf-8"?>
<Types xmlns="http://schemas.openxmlformats.org/package/2006/content-types">
  <Default ContentType="application/x-fontdata" Extension="fntdata"/>
  <Default ContentType="image/jpeg" Extension="jpeg"/>
  <Default ContentType="video/mp4" Extension="mp4"/>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31"/>
  </p:notesMasterIdLst>
  <p:sldIdLst>
    <p:sldId id="256" r:id="rId20"/>
    <p:sldId id="257" r:id="rId21"/>
    <p:sldId id="258" r:id="rId22"/>
    <p:sldId id="259" r:id="rId23"/>
    <p:sldId id="260" r:id="rId24"/>
    <p:sldId id="261" r:id="rId25"/>
    <p:sldId id="262" r:id="rId26"/>
    <p:sldId id="263" r:id="rId27"/>
    <p:sldId id="264" r:id="rId28"/>
    <p:sldId id="265" r:id="rId29"/>
    <p:sldId id="266" r:id="rId30"/>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Roboto" charset="1" panose="02000000000000000000"/>
      <p:regular r:id="rId10"/>
    </p:embeddedFont>
    <p:embeddedFont>
      <p:font typeface="Roboto Bold" charset="1" panose="02000000000000000000"/>
      <p:regular r:id="rId11"/>
    </p:embeddedFont>
    <p:embeddedFont>
      <p:font typeface="Roboto Italics" charset="1" panose="02000000000000000000"/>
      <p:regular r:id="rId12"/>
    </p:embeddedFont>
    <p:embeddedFont>
      <p:font typeface="Roboto Bold Italics" charset="1" panose="02000000000000000000"/>
      <p:regular r:id="rId13"/>
    </p:embeddedFont>
    <p:embeddedFont>
      <p:font typeface="Canva Sans" charset="1" panose="020B0503030501040103"/>
      <p:regular r:id="rId14"/>
    </p:embeddedFont>
    <p:embeddedFont>
      <p:font typeface="Canva Sans Bold" charset="1" panose="020B0803030501040103"/>
      <p:regular r:id="rId15"/>
    </p:embeddedFont>
    <p:embeddedFont>
      <p:font typeface="Canva Sans Italics" charset="1" panose="020B0503030501040103"/>
      <p:regular r:id="rId16"/>
    </p:embeddedFont>
    <p:embeddedFont>
      <p:font typeface="Canva Sans Bold Italics" charset="1" panose="020B0803030501040103"/>
      <p:regular r:id="rId17"/>
    </p:embeddedFont>
    <p:embeddedFont>
      <p:font typeface="Canva Sans Medium" charset="1" panose="020B0603030501040103"/>
      <p:regular r:id="rId18"/>
    </p:embeddedFont>
    <p:embeddedFont>
      <p:font typeface="Canva Sans Medium Italics" charset="1" panose="020B0603030501040103"/>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slides/slide1.xml" Type="http://schemas.openxmlformats.org/officeDocument/2006/relationships/slide"/><Relationship Id="rId21" Target="slides/slide2.xml" Type="http://schemas.openxmlformats.org/officeDocument/2006/relationships/slide"/><Relationship Id="rId22" Target="slides/slide3.xml" Type="http://schemas.openxmlformats.org/officeDocument/2006/relationships/slide"/><Relationship Id="rId23" Target="slides/slide4.xml" Type="http://schemas.openxmlformats.org/officeDocument/2006/relationships/slide"/><Relationship Id="rId24" Target="slides/slide5.xml" Type="http://schemas.openxmlformats.org/officeDocument/2006/relationships/slide"/><Relationship Id="rId25" Target="slides/slide6.xml" Type="http://schemas.openxmlformats.org/officeDocument/2006/relationships/slide"/><Relationship Id="rId26" Target="slides/slide7.xml" Type="http://schemas.openxmlformats.org/officeDocument/2006/relationships/slide"/><Relationship Id="rId27" Target="slides/slide8.xml" Type="http://schemas.openxmlformats.org/officeDocument/2006/relationships/slide"/><Relationship Id="rId28" Target="slides/slide9.xml" Type="http://schemas.openxmlformats.org/officeDocument/2006/relationships/slide"/><Relationship Id="rId29" Target="slides/slide10.xml" Type="http://schemas.openxmlformats.org/officeDocument/2006/relationships/slide"/><Relationship Id="rId3" Target="viewProps.xml" Type="http://schemas.openxmlformats.org/officeDocument/2006/relationships/viewProps"/><Relationship Id="rId30" Target="slides/slide11.xml" Type="http://schemas.openxmlformats.org/officeDocument/2006/relationships/slide"/><Relationship Id="rId31" Target="notesMasters/notesMaster1.xml" Type="http://schemas.openxmlformats.org/officeDocument/2006/relationships/notesMaster"/><Relationship Id="rId32" Target="theme/theme2.xml" Type="http://schemas.openxmlformats.org/officeDocument/2006/relationships/theme"/><Relationship Id="rId33" Target="notesSlides/notesSlide1.xml" Type="http://schemas.openxmlformats.org/officeDocument/2006/relationships/notesSlide"/><Relationship Id="rId34" Target="notesSlides/notesSlide2.xml" Type="http://schemas.openxmlformats.org/officeDocument/2006/relationships/notesSlide"/><Relationship Id="rId35" Target="notesSlides/notesSlide3.xml" Type="http://schemas.openxmlformats.org/officeDocument/2006/relationships/notesSlide"/><Relationship Id="rId36" Target="notesSlides/notesSlide4.xml" Type="http://schemas.openxmlformats.org/officeDocument/2006/relationships/notesSlide"/><Relationship Id="rId37" Target="notesSlides/notesSlide5.xml" Type="http://schemas.openxmlformats.org/officeDocument/2006/relationships/notesSlide"/><Relationship Id="rId38" Target="notesSlides/notesSlide6.xml" Type="http://schemas.openxmlformats.org/officeDocument/2006/relationships/notesSlide"/><Relationship Id="rId39" Target="notesSlides/notesSlide7.xml" Type="http://schemas.openxmlformats.org/officeDocument/2006/relationships/notesSlide"/><Relationship Id="rId4" Target="theme/theme1.xml" Type="http://schemas.openxmlformats.org/officeDocument/2006/relationships/theme"/><Relationship Id="rId40" Target="notesSlides/notesSlide8.xml" Type="http://schemas.openxmlformats.org/officeDocument/2006/relationships/notesSlide"/><Relationship Id="rId41" Target="notesSlides/notesSlide9.xml" Type="http://schemas.openxmlformats.org/officeDocument/2006/relationships/notesSlide"/><Relationship Id="rId5" Target="tableStyles.xml" Type="http://schemas.openxmlformats.org/officeDocument/2006/relationships/tableStyles"/><Relationship Id="rId6" Target="fonts/font6.fntdata" Type="http://schemas.openxmlformats.org/officeDocument/2006/relationships/font"/><Relationship Id="rId7" Target="fonts/font7.fntdata" Type="http://schemas.openxmlformats.org/officeDocument/2006/relationships/font"/><Relationship Id="rId8" Target="fonts/font8.fntdata" Type="http://schemas.openxmlformats.org/officeDocument/2006/relationships/font"/><Relationship Id="rId9" Target="fonts/font9.fntdata" Type="http://schemas.openxmlformats.org/officeDocument/2006/relationships/font"/></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xml" Type="http://schemas.openxmlformats.org/officeDocument/2006/relationships/slide"/></Relationships>
</file>

<file path=ppt/notesSlides/_rels/notesSlide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7.xml" Type="http://schemas.openxmlformats.org/officeDocument/2006/relationships/slide"/></Relationships>
</file>

<file path=ppt/notesSlides/_rels/notesSlide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8.xml" Type="http://schemas.openxmlformats.org/officeDocument/2006/relationships/slide"/></Relationships>
</file>

<file path=ppt/notesSlides/_rels/notesSlide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9.xml" Type="http://schemas.openxmlformats.org/officeDocument/2006/relationships/slide"/></Relationships>
</file>

<file path=ppt/notesSlides/_rels/notesSlide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0.xml" Type="http://schemas.openxmlformats.org/officeDocument/2006/relationships/slide"/></Relationships>
</file>

<file path=ppt/notesSlides/notesSlide1.xml><?xml version="1.0" encoding="utf-8"?>
<p:notes xmlns:p="http://schemas.openxmlformats.org/presentationml/2006/main">
  <p:cSld>
    <p:spTree xmlns:a="http://schemas.openxmlformats.org/drawingml/2006/main"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Volgens Dragobuzhda (2020:2985) is verskillende standpunte al oor die onderrig van grammatika gehuldig. Pro-grammatici is van mening dat grammatika ’n belangrike element en noodsaaklike hulpmiddel vir korrekte taalgebruik is. Antigrammatici gaan weer van die standpunt uit dat taal deur kommunikatiewe aktiwiteite, sonder eksplisiete blootstelling aan grammatika, bemeester moet word. Die derde groep, waarna Dragobuzhda (2020) as die gemiddelde groep (oftewel “moderate group”) verwys, is dié wat glo dat grammatika enersyds nie oorbeklemtoon moet word nie en andersyds ook nie heeltemal verwerp moet word nie: “Learners should learn form and meaning, both simultaneously.” Vir hierdie groep handel dit dus daaroor dat vorm (die grammatikale strukture) en betekenisskepping gelyktydig aandag moet geniet.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notes>
</file>

<file path=ppt/notesSlides/notesSlide2.xml><?xml version="1.0" encoding="utf-8"?>
<p:notes xmlns:p="http://schemas.openxmlformats.org/presentationml/2006/main">
  <p:cSld>
    <p:spTree xmlns:a="http://schemas.openxmlformats.org/drawingml/2006/main"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Volgens Dragobuzhda (2020:2985) is verskillende standpunte al oor die onderrig van grammatika gehuldig. Pro-grammatici is van mening dat grammatika ’n belangrike element en noodsaaklike hulpmiddel vir korrekte taalgebruik is. Antigrammatici gaan weer van die standpunt uit dat taal deur kommunikatiewe aktiwiteite, sonder eksplisiete blootstelling aan grammatika, bemeester moet word. Die derde groep, waarna Dragobuzhda (2020) as die gemiddelde groep (oftewel “moderate group”) verwys, is dié wat glo dat grammatika enersyds nie oorbeklemtoon moet word nie en andersyds ook nie heeltemal verwerp moet word nie: “Learners should learn form and meaning, both simultaneously.” Vir hierdie groep handel dit dus daaroor dat vorm (die grammatikale strukture) en betekenisskepping gelyktydig aandag moet geniet.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notes>
</file>

<file path=ppt/notesSlides/notesSlide3.xml><?xml version="1.0" encoding="utf-8"?>
<p:notes xmlns:p="http://schemas.openxmlformats.org/presentationml/2006/main">
  <p:cSld>
    <p:spTree xmlns:a="http://schemas.openxmlformats.org/drawingml/2006/main"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Volgens Dragobuzhda (2020:2985) is verskillende standpunte al oor die onderrig van grammatika gehuldig. Pro-grammatici is van mening dat grammatika ’n belangrike element en noodsaaklike hulpmiddel vir korrekte taalgebruik is. Antigrammatici gaan weer van die standpunt uit dat taal deur kommunikatiewe aktiwiteite, sonder eksplisiete blootstelling aan grammatika, bemeester moet word. Die derde groep, waarna Dragobuzhda (2020) as die gemiddelde groep (oftewel “moderate group”) verwys, is dié wat glo dat grammatika enersyds nie oorbeklemtoon moet word nie en andersyds ook nie heeltemal verwerp moet word nie: “Learners should learn form and meaning, both simultaneously.” Vir hierdie groep handel dit dus daaroor dat vorm (die grammatikale strukture) en betekenisskepping gelyktydig aandag moet geniet.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notes>
</file>

<file path=ppt/notesSlides/notesSlide4.xml><?xml version="1.0" encoding="utf-8"?>
<p:notes xmlns:p="http://schemas.openxmlformats.org/presentationml/2006/main">
  <p:cSld>
    <p:spTree xmlns:a="http://schemas.openxmlformats.org/drawingml/2006/main"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Volgens Dragobuzhda (2020:2985) is verskillende standpunte al oor die onderrig van grammatika gehuldig. Pro-grammatici is van mening dat grammatika ’n belangrike element en noodsaaklike hulpmiddel vir korrekte taalgebruik is. Antigrammatici gaan weer van die standpunt uit dat taal deur kommunikatiewe aktiwiteite, sonder eksplisiete blootstelling aan grammatika, bemeester moet word. Die derde groep, waarna Dragobuzhda (2020) as die gemiddelde groep (oftewel “moderate group”) verwys, is dié wat glo dat grammatika enersyds nie oorbeklemtoon moet word nie en andersyds ook nie heeltemal verwerp moet word nie: “Learners should learn form and meaning, both simultaneously.” Vir hierdie groep handel dit dus daaroor dat vorm (die grammatikale strukture) en betekenisskepping gelyktydig aandag moet geniet.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notes>
</file>

<file path=ppt/notesSlides/notesSlide5.xml><?xml version="1.0" encoding="utf-8"?>
<p:notes xmlns:p="http://schemas.openxmlformats.org/presentationml/2006/main">
  <p:cSld>
    <p:spTree xmlns:a="http://schemas.openxmlformats.org/drawingml/2006/main"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Daar word byvoorbeeld aangedui dat leerders moet waarneem hoe skrywers taalstrukture gebruik - watter sinstrukture aandag trek weens die lengte, die ingewilkkeldheid of die eenvoudigheid daarvan, hoe bepaalde taalstrukture weggelaat word, ongewone tydsvorme (byvoorbeeld die gebruik van die historiese teenwoordige tyd in plaas van die verlede tyd in n storie wat in die verlede afspeel), die gebruik van direkte of indirekte rede; die gebruik van lydende in plaas van bedrywende vorm. Deur waar te neem watter rol taalstrukture speel om betekenis te skep, om die waarheid te onthul en om beter begrip van ’n teks te bevorder, sal leerders die nut van grammatika beter verstaan en waarom die korrekte gebruik daarvan belangrik is vir enige uitdrukking</a:t>
            </a:r>
          </a:p>
          <a:p>
            <a:r>
              <a:rPr lang="en-US"/>
              <a:t>in Afrikaans. </a:t>
            </a:r>
          </a:p>
          <a:p>
            <a:r>
              <a:rPr lang="en-US"/>
              <a:t/>
            </a:r>
          </a:p>
          <a:p>
            <a:r>
              <a:rPr lang="en-US"/>
              <a:t>Die onderwyser leerders aan ’n debat moet laat deelneem waarvan die inhoud gebruik word vir die skryf van ’n argumenterende of beredenerende opstel, waarin grammatikale strukture soos sinonieme, antonieme, ontkenningsvorme, voegwoorde, ens. gebruik moet word (DBO 2011c:11). Daarby word die gebruik van outentieke tekste (soos dialoë, onderhoude, ens.) aangemoedig, ten einde leerders aan realistiese taal, waaruit grammatika onderrig kan word, bloot te stel. Die gebruik van outentieke tekste skep ook die geleentheid om leerders bewus te maak van die grammatikale strukture wat met spesifieke tekstipes geassosieer word, byvoorbeeld die gebruik van die verlede tyd in verhalende opstelle. Daarenbowe moet grammatika gekoppel word aan funksionele gebruike, onder andere die uitdrukking van gedagtes of gevoelens, die rig van versoeke, en die vergelyking en kontrastering van dinge (DBO 2011b:10).</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notes>
</file>

<file path=ppt/notesSlides/notesSlide6.xml><?xml version="1.0" encoding="utf-8"?>
<p:notes xmlns:p="http://schemas.openxmlformats.org/presentationml/2006/main">
  <p:cSld>
    <p:spTree xmlns:a="http://schemas.openxmlformats.org/drawingml/2006/main"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Volgens Dragobuzhda (2020:2985) is verskillende standpunte al oor die onderrig van grammatika gehuldig. Pro-grammatici is van mening dat grammatika ’n belangrike element en noodsaaklike hulpmiddel vir korrekte taalgebruik is. Antigrammatici gaan weer van die standpunt uit dat taal deur kommunikatiewe aktiwiteite, sonder eksplisiete blootstelling aan grammatika, bemeester moet word. Die derde groep, waarna Dragobuzhda (2020) as die gemiddelde groep (oftewel “moderate group”) verwys, is dié wat glo dat grammatika enersyds nie oorbeklemtoon moet word nie en andersyds ook nie heeltemal verwerp moet word nie: “Learners should learn form and meaning, both simultaneously.” Vir hierdie groep handel dit dus daaroor dat vorm (die grammatikale strukture) en betekenisskepping gelyktydig aandag moet geniet.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notes>
</file>

<file path=ppt/notesSlides/notesSlide7.xml><?xml version="1.0" encoding="utf-8"?>
<p:notes xmlns:p="http://schemas.openxmlformats.org/presentationml/2006/main">
  <p:cSld>
    <p:spTree xmlns:a="http://schemas.openxmlformats.org/drawingml/2006/main"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Volgens Dragobuzhda (2020:2985) is verskillende standpunte al oor die onderrig van grammatika gehuldig. Pro-grammatici is van mening dat grammatika ’n belangrike element en noodsaaklike hulpmiddel vir korrekte taalgebruik is. Antigrammatici gaan weer van die standpunt uit dat taal deur kommunikatiewe aktiwiteite, sonder eksplisiete blootstelling aan grammatika, bemeester moet word. Die derde groep, waarna Dragobuzhda (2020) as die gemiddelde groep (oftewel “moderate group”) verwys, is dié wat glo dat grammatika enersyds nie oorbeklemtoon moet word nie en andersyds ook nie heeltemal verwerp moet word nie: “Learners should learn form and meaning, both simultaneously.” Vir hierdie groep handel dit dus daaroor dat vorm (die grammatikale strukture) en betekenisskepping gelyktydig aandag moet geniet.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notes>
</file>

<file path=ppt/notesSlides/notesSlide8.xml><?xml version="1.0" encoding="utf-8"?>
<p:notes xmlns:p="http://schemas.openxmlformats.org/presentationml/2006/main">
  <p:cSld>
    <p:spTree xmlns:a="http://schemas.openxmlformats.org/drawingml/2006/main"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Volgens Dragobuzhda (2020:2985) is verskillende standpunte al oor die onderrig van grammatika gehuldig. Pro-grammatici is van mening dat grammatika ’n belangrike element en noodsaaklike hulpmiddel vir korrekte taalgebruik is. Antigrammatici gaan weer van die standpunt uit dat taal deur kommunikatiewe aktiwiteite, sonder eksplisiete blootstelling aan grammatika, bemeester moet word. Die derde groep, waarna Dragobuzhda (2020) as die gemiddelde groep (oftewel “moderate group”) verwys, is dié wat glo dat grammatika enersyds nie oorbeklemtoon moet word nie en andersyds ook nie heeltemal verwerp moet word nie: “Learners should learn form and meaning, both simultaneously.” Vir hierdie groep handel dit dus daaroor dat vorm (die grammatikale strukture) en betekenisskepping gelyktydig aandag moet geniet.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notes>
</file>

<file path=ppt/notesSlides/notesSlide9.xml><?xml version="1.0" encoding="utf-8"?>
<p:notes xmlns:p="http://schemas.openxmlformats.org/presentationml/2006/main">
  <p:cSld>
    <p:spTree xmlns:a="http://schemas.openxmlformats.org/drawingml/2006/main"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Daar word byvoorbeeld aangedui dat leerders moet waarneem hoe skrywers taalstrukture gebruik - watter sinstrukture aandag trek weens die lengte, die ingewilkkeldheid of die eenvoudigheid daarvan, hoe bepaalde taalstrukture weggelaat word, ongewone tydsvorme (byvoorbeeld die gebruik van die historiese teenwoordige tyd in plaas van die verlede tyd in n storie wat in die verlede afspeel), die gebruik van direkte of indirekte rede; die gebruik van lydende in plaas van bedrywende vorm. Deur waar te neem watter rol taalstrukture speel om betekenis te skep, om die waarheid te onthul en om beter begrip van ’n teks te bevorder, sal leerders die nut van grammatika beter verstaan en waarom die korrekte gebruik daarvan belangrik is vir enige uitdrukking</a:t>
            </a:r>
          </a:p>
          <a:p>
            <a:r>
              <a:rPr lang="en-US"/>
              <a:t>in Afrikaans. </a:t>
            </a:r>
          </a:p>
          <a:p>
            <a:r>
              <a:rPr lang="en-US"/>
              <a:t/>
            </a:r>
          </a:p>
          <a:p>
            <a:r>
              <a:rPr lang="en-US"/>
              <a:t>Die onderwyser leerders aan ’n debat moet laat deelneem waarvan die inhoud gebruik word vir die skryf van ’n argumenterende of beredenerende opstel, waarin grammatikale strukture soos sinonieme, antonieme, ontkenningsvorme, voegwoorde, ens. gebruik moet word (DBO 2011c:11). Daarby word die gebruik van outentieke tekste (soos dialoë, onderhoude, ens.) aangemoedig, ten einde leerders aan realistiese taal, waaruit grammatika onderrig kan word, bloot te stel. Die gebruik van outentieke tekste skep ook die geleentheid om leerders bewus te maak van die grammatikale strukture wat met spesifieke tekstipes geassosieer word, byvoorbeeld die gebruik van die verlede tyd in verhalende opstelle. Daarenbowe moet grammatika gekoppel word aan funksionele gebruike, onder andere die uitdrukking van gedagtes of gevoelens, die rig van versoeke, en die vergelyking en kontrastering van dinge (DBO 2011b:10).</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 Id="rId3" Target="../media/image3.png" Type="http://schemas.openxmlformats.org/officeDocument/2006/relationships/image"/><Relationship Id="rId4" Target="../media/image4.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2.xml" Type="http://schemas.openxmlformats.org/officeDocument/2006/relationships/notesSlide"/><Relationship Id="rId3" Target="../media/image5.png" Type="http://schemas.openxmlformats.org/officeDocument/2006/relationships/image"/><Relationship Id="rId4" Target="../media/image6.svg" Type="http://schemas.openxmlformats.org/officeDocument/2006/relationships/image"/><Relationship Id="rId5" Target="../media/image4.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3.xml" Type="http://schemas.openxmlformats.org/officeDocument/2006/relationships/notesSlide"/><Relationship Id="rId3" Target="../media/image7.png" Type="http://schemas.openxmlformats.org/officeDocument/2006/relationships/image"/><Relationship Id="rId4" Target="../media/image4.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4.xml" Type="http://schemas.openxmlformats.org/officeDocument/2006/relationships/notesSlide"/><Relationship Id="rId3" Target="../media/image8.png" Type="http://schemas.openxmlformats.org/officeDocument/2006/relationships/image"/><Relationship Id="rId4" Target="../media/image4.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5.xml" Type="http://schemas.openxmlformats.org/officeDocument/2006/relationships/notesSlide"/><Relationship Id="rId3" Target="../media/image4.png" Type="http://schemas.openxmlformats.org/officeDocument/2006/relationships/image"/><Relationship Id="rId4" Target="../media/image9.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6.xml" Type="http://schemas.openxmlformats.org/officeDocument/2006/relationships/notesSlide"/><Relationship Id="rId3" Target="../media/image4.png" Type="http://schemas.openxmlformats.org/officeDocument/2006/relationships/image"/><Relationship Id="rId4" Target="../media/image10.png" Type="http://schemas.openxmlformats.org/officeDocument/2006/relationships/image"/><Relationship Id="rId5" Target="../media/image11.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7.xml" Type="http://schemas.openxmlformats.org/officeDocument/2006/relationships/notesSlide"/><Relationship Id="rId3" Target="../media/image4.png" Type="http://schemas.openxmlformats.org/officeDocument/2006/relationships/image"/><Relationship Id="rId4" Target="../media/image12.png" Type="http://schemas.openxmlformats.org/officeDocument/2006/relationships/image"/><Relationship Id="rId5" Target="../media/image13.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8.xml" Type="http://schemas.openxmlformats.org/officeDocument/2006/relationships/notesSlide"/><Relationship Id="rId3" Target="../media/image4.png" Type="http://schemas.openxmlformats.org/officeDocument/2006/relationships/image"/><Relationship Id="rId4" Target="../media/image14.jpeg" Type="http://schemas.openxmlformats.org/officeDocument/2006/relationships/image"/><Relationship Id="rId5" Target="../media/VAEj22c3Zto.mp4" Type="http://schemas.openxmlformats.org/officeDocument/2006/relationships/video"/><Relationship Id="rId6" Target="../media/VAEj22c3Zto.mp4" Type="http://schemas.microsoft.com/office/2007/relationships/media"/></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1.png" Type="http://schemas.openxmlformats.org/officeDocument/2006/relationships/image"/><Relationship Id="rId11" Target="../media/image22.svg" Type="http://schemas.openxmlformats.org/officeDocument/2006/relationships/image"/><Relationship Id="rId12" Target="../media/image23.png" Type="http://schemas.openxmlformats.org/officeDocument/2006/relationships/image"/><Relationship Id="rId13" Target="../media/image24.svg" Type="http://schemas.openxmlformats.org/officeDocument/2006/relationships/image"/><Relationship Id="rId14" Target="../media/image25.png" Type="http://schemas.openxmlformats.org/officeDocument/2006/relationships/image"/><Relationship Id="rId15" Target="../media/image26.svg" Type="http://schemas.openxmlformats.org/officeDocument/2006/relationships/image"/><Relationship Id="rId2" Target="../notesSlides/notesSlide9.xml" Type="http://schemas.openxmlformats.org/officeDocument/2006/relationships/notesSlide"/><Relationship Id="rId3" Target="../media/image4.png" Type="http://schemas.openxmlformats.org/officeDocument/2006/relationships/image"/><Relationship Id="rId4" Target="../media/image15.png" Type="http://schemas.openxmlformats.org/officeDocument/2006/relationships/image"/><Relationship Id="rId5" Target="../media/image16.svg" Type="http://schemas.openxmlformats.org/officeDocument/2006/relationships/image"/><Relationship Id="rId6" Target="../media/image17.png" Type="http://schemas.openxmlformats.org/officeDocument/2006/relationships/image"/><Relationship Id="rId7" Target="../media/image18.svg" Type="http://schemas.openxmlformats.org/officeDocument/2006/relationships/image"/><Relationship Id="rId8" Target="../media/image19.png" Type="http://schemas.openxmlformats.org/officeDocument/2006/relationships/image"/><Relationship Id="rId9" Target="../media/image20.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7.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E04543"/>
        </a:solidFill>
      </p:bgPr>
    </p:bg>
    <p:spTree>
      <p:nvGrpSpPr>
        <p:cNvPr id="1" name=""/>
        <p:cNvGrpSpPr/>
        <p:nvPr/>
      </p:nvGrpSpPr>
      <p:grpSpPr>
        <a:xfrm>
          <a:off x="0" y="0"/>
          <a:ext cx="0" cy="0"/>
          <a:chOff x="0" y="0"/>
          <a:chExt cx="0" cy="0"/>
        </a:xfrm>
      </p:grpSpPr>
      <p:sp>
        <p:nvSpPr>
          <p:cNvPr name="Freeform 2" id="2"/>
          <p:cNvSpPr/>
          <p:nvPr/>
        </p:nvSpPr>
        <p:spPr>
          <a:xfrm flipH="false" flipV="false" rot="0">
            <a:off x="701810" y="8783106"/>
            <a:ext cx="2318020" cy="950388"/>
          </a:xfrm>
          <a:custGeom>
            <a:avLst/>
            <a:gdLst/>
            <a:ahLst/>
            <a:cxnLst/>
            <a:rect r="r" b="b" t="t" l="l"/>
            <a:pathLst>
              <a:path h="950388" w="2318020">
                <a:moveTo>
                  <a:pt x="0" y="0"/>
                </a:moveTo>
                <a:lnTo>
                  <a:pt x="2318020" y="0"/>
                </a:lnTo>
                <a:lnTo>
                  <a:pt x="2318020" y="950388"/>
                </a:lnTo>
                <a:lnTo>
                  <a:pt x="0" y="950388"/>
                </a:lnTo>
                <a:lnTo>
                  <a:pt x="0" y="0"/>
                </a:lnTo>
                <a:close/>
              </a:path>
            </a:pathLst>
          </a:custGeom>
          <a:blipFill>
            <a:blip r:embed="rId2"/>
            <a:stretch>
              <a:fillRect l="0" t="0" r="0" b="0"/>
            </a:stretch>
          </a:blipFill>
        </p:spPr>
      </p:sp>
      <p:sp>
        <p:nvSpPr>
          <p:cNvPr name="Freeform 3" id="3"/>
          <p:cNvSpPr/>
          <p:nvPr/>
        </p:nvSpPr>
        <p:spPr>
          <a:xfrm flipH="false" flipV="false" rot="0">
            <a:off x="14205092" y="1604196"/>
            <a:ext cx="4908397" cy="9179716"/>
          </a:xfrm>
          <a:custGeom>
            <a:avLst/>
            <a:gdLst/>
            <a:ahLst/>
            <a:cxnLst/>
            <a:rect r="r" b="b" t="t" l="l"/>
            <a:pathLst>
              <a:path h="9179716" w="4908397">
                <a:moveTo>
                  <a:pt x="0" y="0"/>
                </a:moveTo>
                <a:lnTo>
                  <a:pt x="4908397" y="0"/>
                </a:lnTo>
                <a:lnTo>
                  <a:pt x="4908397" y="9179716"/>
                </a:lnTo>
                <a:lnTo>
                  <a:pt x="0" y="9179716"/>
                </a:lnTo>
                <a:lnTo>
                  <a:pt x="0" y="0"/>
                </a:lnTo>
                <a:close/>
              </a:path>
            </a:pathLst>
          </a:custGeom>
          <a:blipFill>
            <a:blip r:embed="rId3"/>
            <a:stretch>
              <a:fillRect l="0" t="0" r="0" b="0"/>
            </a:stretch>
          </a:blipFill>
        </p:spPr>
      </p:sp>
      <p:sp>
        <p:nvSpPr>
          <p:cNvPr name="TextBox 4" id="4"/>
          <p:cNvSpPr txBox="true"/>
          <p:nvPr/>
        </p:nvSpPr>
        <p:spPr>
          <a:xfrm rot="0">
            <a:off x="1860820" y="3438489"/>
            <a:ext cx="13536472" cy="2114550"/>
          </a:xfrm>
          <a:prstGeom prst="rect">
            <a:avLst/>
          </a:prstGeom>
        </p:spPr>
        <p:txBody>
          <a:bodyPr anchor="t" rtlCol="false" tIns="0" lIns="0" bIns="0" rIns="0">
            <a:spAutoFit/>
          </a:bodyPr>
          <a:lstStyle/>
          <a:p>
            <a:pPr algn="ctr">
              <a:lnSpc>
                <a:spcPts val="8400"/>
              </a:lnSpc>
              <a:spcBef>
                <a:spcPct val="0"/>
              </a:spcBef>
            </a:pPr>
            <a:r>
              <a:rPr lang="en-US" sz="6000">
                <a:solidFill>
                  <a:srgbClr val="FFFFFF"/>
                </a:solidFill>
                <a:latin typeface="Roboto Bold"/>
              </a:rPr>
              <a:t>Wat is die verskil (</a:t>
            </a:r>
            <a:r>
              <a:rPr lang="en-US" sz="6000">
                <a:solidFill>
                  <a:srgbClr val="FFFFFF"/>
                </a:solidFill>
                <a:latin typeface="Roboto Bold Italics"/>
              </a:rPr>
              <a:t>difference</a:t>
            </a:r>
            <a:r>
              <a:rPr lang="en-US" sz="6000">
                <a:solidFill>
                  <a:srgbClr val="FFFFFF"/>
                </a:solidFill>
                <a:latin typeface="Roboto Bold"/>
              </a:rPr>
              <a:t>) tussen “is” en “word”?</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9168745" y="8502664"/>
            <a:ext cx="11179951" cy="981047"/>
            <a:chOff x="0" y="0"/>
            <a:chExt cx="4631307" cy="406400"/>
          </a:xfrm>
        </p:grpSpPr>
        <p:sp>
          <p:nvSpPr>
            <p:cNvPr name="Freeform 3" id="3"/>
            <p:cNvSpPr/>
            <p:nvPr/>
          </p:nvSpPr>
          <p:spPr>
            <a:xfrm flipH="false" flipV="false" rot="0">
              <a:off x="0" y="0"/>
              <a:ext cx="4631307" cy="406400"/>
            </a:xfrm>
            <a:custGeom>
              <a:avLst/>
              <a:gdLst/>
              <a:ahLst/>
              <a:cxnLst/>
              <a:rect r="r" b="b" t="t" l="l"/>
              <a:pathLst>
                <a:path h="406400" w="4631307">
                  <a:moveTo>
                    <a:pt x="4428107" y="0"/>
                  </a:moveTo>
                  <a:cubicBezTo>
                    <a:pt x="4540331" y="0"/>
                    <a:pt x="4631307" y="90976"/>
                    <a:pt x="4631307" y="203200"/>
                  </a:cubicBezTo>
                  <a:cubicBezTo>
                    <a:pt x="4631307" y="315424"/>
                    <a:pt x="4540331" y="406400"/>
                    <a:pt x="4428107" y="406400"/>
                  </a:cubicBezTo>
                  <a:lnTo>
                    <a:pt x="203200" y="406400"/>
                  </a:lnTo>
                  <a:cubicBezTo>
                    <a:pt x="90976" y="406400"/>
                    <a:pt x="0" y="315424"/>
                    <a:pt x="0" y="203200"/>
                  </a:cubicBezTo>
                  <a:cubicBezTo>
                    <a:pt x="0" y="90976"/>
                    <a:pt x="90976" y="0"/>
                    <a:pt x="203200" y="0"/>
                  </a:cubicBezTo>
                  <a:close/>
                </a:path>
              </a:pathLst>
            </a:custGeom>
            <a:solidFill>
              <a:srgbClr val="E04543"/>
            </a:solidFill>
          </p:spPr>
        </p:sp>
        <p:sp>
          <p:nvSpPr>
            <p:cNvPr name="TextBox 4" id="4"/>
            <p:cNvSpPr txBox="true"/>
            <p:nvPr/>
          </p:nvSpPr>
          <p:spPr>
            <a:xfrm>
              <a:off x="0" y="-38100"/>
              <a:ext cx="4631307" cy="444500"/>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370766" y="1028700"/>
            <a:ext cx="8440615" cy="8229600"/>
          </a:xfrm>
          <a:custGeom>
            <a:avLst/>
            <a:gdLst/>
            <a:ahLst/>
            <a:cxnLst/>
            <a:rect r="r" b="b" t="t" l="l"/>
            <a:pathLst>
              <a:path h="8229600" w="8440615">
                <a:moveTo>
                  <a:pt x="0" y="0"/>
                </a:moveTo>
                <a:lnTo>
                  <a:pt x="8440615" y="0"/>
                </a:lnTo>
                <a:lnTo>
                  <a:pt x="8440615" y="8229600"/>
                </a:lnTo>
                <a:lnTo>
                  <a:pt x="0" y="8229600"/>
                </a:lnTo>
                <a:lnTo>
                  <a:pt x="0" y="0"/>
                </a:lnTo>
                <a:close/>
              </a:path>
            </a:pathLst>
          </a:custGeom>
          <a:blipFill>
            <a:blip r:embed="rId3"/>
            <a:stretch>
              <a:fillRect l="0" t="0" r="0" b="0"/>
            </a:stretch>
          </a:blipFill>
        </p:spPr>
      </p:sp>
      <p:sp>
        <p:nvSpPr>
          <p:cNvPr name="TextBox 6" id="6"/>
          <p:cNvSpPr txBox="true"/>
          <p:nvPr/>
        </p:nvSpPr>
        <p:spPr>
          <a:xfrm rot="0">
            <a:off x="9676264" y="8642350"/>
            <a:ext cx="8334293" cy="615950"/>
          </a:xfrm>
          <a:prstGeom prst="rect">
            <a:avLst/>
          </a:prstGeom>
        </p:spPr>
        <p:txBody>
          <a:bodyPr anchor="t" rtlCol="false" tIns="0" lIns="0" bIns="0" rIns="0">
            <a:spAutoFit/>
          </a:bodyPr>
          <a:lstStyle/>
          <a:p>
            <a:pPr algn="ctr">
              <a:lnSpc>
                <a:spcPts val="4900"/>
              </a:lnSpc>
              <a:spcBef>
                <a:spcPct val="0"/>
              </a:spcBef>
            </a:pPr>
            <a:r>
              <a:rPr lang="en-US" sz="3500">
                <a:solidFill>
                  <a:srgbClr val="FFFFFF"/>
                </a:solidFill>
                <a:latin typeface="Roboto"/>
              </a:rPr>
              <a:t>“Daardie man is ’n  ____.”</a:t>
            </a:r>
          </a:p>
        </p:txBody>
      </p:sp>
      <p:sp>
        <p:nvSpPr>
          <p:cNvPr name="Freeform 7" id="7"/>
          <p:cNvSpPr/>
          <p:nvPr/>
        </p:nvSpPr>
        <p:spPr>
          <a:xfrm flipH="false" flipV="false" rot="0">
            <a:off x="16002561" y="335914"/>
            <a:ext cx="1838323" cy="753712"/>
          </a:xfrm>
          <a:custGeom>
            <a:avLst/>
            <a:gdLst/>
            <a:ahLst/>
            <a:cxnLst/>
            <a:rect r="r" b="b" t="t" l="l"/>
            <a:pathLst>
              <a:path h="753712" w="1838323">
                <a:moveTo>
                  <a:pt x="0" y="0"/>
                </a:moveTo>
                <a:lnTo>
                  <a:pt x="1838323" y="0"/>
                </a:lnTo>
                <a:lnTo>
                  <a:pt x="1838323" y="753713"/>
                </a:lnTo>
                <a:lnTo>
                  <a:pt x="0" y="753713"/>
                </a:lnTo>
                <a:lnTo>
                  <a:pt x="0" y="0"/>
                </a:lnTo>
                <a:close/>
              </a:path>
            </a:pathLst>
          </a:custGeom>
          <a:blipFill>
            <a:blip r:embed="rId4"/>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9168745" y="8502664"/>
            <a:ext cx="11179951" cy="981047"/>
            <a:chOff x="0" y="0"/>
            <a:chExt cx="4631307" cy="406400"/>
          </a:xfrm>
        </p:grpSpPr>
        <p:sp>
          <p:nvSpPr>
            <p:cNvPr name="Freeform 3" id="3"/>
            <p:cNvSpPr/>
            <p:nvPr/>
          </p:nvSpPr>
          <p:spPr>
            <a:xfrm flipH="false" flipV="false" rot="0">
              <a:off x="0" y="0"/>
              <a:ext cx="4631307" cy="406400"/>
            </a:xfrm>
            <a:custGeom>
              <a:avLst/>
              <a:gdLst/>
              <a:ahLst/>
              <a:cxnLst/>
              <a:rect r="r" b="b" t="t" l="l"/>
              <a:pathLst>
                <a:path h="406400" w="4631307">
                  <a:moveTo>
                    <a:pt x="4428107" y="0"/>
                  </a:moveTo>
                  <a:cubicBezTo>
                    <a:pt x="4540331" y="0"/>
                    <a:pt x="4631307" y="90976"/>
                    <a:pt x="4631307" y="203200"/>
                  </a:cubicBezTo>
                  <a:cubicBezTo>
                    <a:pt x="4631307" y="315424"/>
                    <a:pt x="4540331" y="406400"/>
                    <a:pt x="4428107" y="406400"/>
                  </a:cubicBezTo>
                  <a:lnTo>
                    <a:pt x="203200" y="406400"/>
                  </a:lnTo>
                  <a:cubicBezTo>
                    <a:pt x="90976" y="406400"/>
                    <a:pt x="0" y="315424"/>
                    <a:pt x="0" y="203200"/>
                  </a:cubicBezTo>
                  <a:cubicBezTo>
                    <a:pt x="0" y="90976"/>
                    <a:pt x="90976" y="0"/>
                    <a:pt x="203200" y="0"/>
                  </a:cubicBezTo>
                  <a:close/>
                </a:path>
              </a:pathLst>
            </a:custGeom>
            <a:solidFill>
              <a:srgbClr val="E04543"/>
            </a:solidFill>
          </p:spPr>
        </p:sp>
        <p:sp>
          <p:nvSpPr>
            <p:cNvPr name="TextBox 4" id="4"/>
            <p:cNvSpPr txBox="true"/>
            <p:nvPr/>
          </p:nvSpPr>
          <p:spPr>
            <a:xfrm>
              <a:off x="0" y="-38100"/>
              <a:ext cx="4631307" cy="444500"/>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1583865" y="563470"/>
            <a:ext cx="7362398" cy="9160060"/>
          </a:xfrm>
          <a:custGeom>
            <a:avLst/>
            <a:gdLst/>
            <a:ahLst/>
            <a:cxnLst/>
            <a:rect r="r" b="b" t="t" l="l"/>
            <a:pathLst>
              <a:path h="9160060" w="7362398">
                <a:moveTo>
                  <a:pt x="0" y="0"/>
                </a:moveTo>
                <a:lnTo>
                  <a:pt x="7362399" y="0"/>
                </a:lnTo>
                <a:lnTo>
                  <a:pt x="7362399" y="9160060"/>
                </a:lnTo>
                <a:lnTo>
                  <a:pt x="0" y="916006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6" id="6"/>
          <p:cNvSpPr txBox="true"/>
          <p:nvPr/>
        </p:nvSpPr>
        <p:spPr>
          <a:xfrm rot="0">
            <a:off x="9676264" y="8642350"/>
            <a:ext cx="8334293" cy="615950"/>
          </a:xfrm>
          <a:prstGeom prst="rect">
            <a:avLst/>
          </a:prstGeom>
        </p:spPr>
        <p:txBody>
          <a:bodyPr anchor="t" rtlCol="false" tIns="0" lIns="0" bIns="0" rIns="0">
            <a:spAutoFit/>
          </a:bodyPr>
          <a:lstStyle/>
          <a:p>
            <a:pPr algn="ctr">
              <a:lnSpc>
                <a:spcPts val="4900"/>
              </a:lnSpc>
              <a:spcBef>
                <a:spcPct val="0"/>
              </a:spcBef>
            </a:pPr>
            <a:r>
              <a:rPr lang="en-US" sz="3500">
                <a:solidFill>
                  <a:srgbClr val="FFFFFF"/>
                </a:solidFill>
                <a:latin typeface="Roboto"/>
              </a:rPr>
              <a:t>“Die seun is ___.”</a:t>
            </a:r>
          </a:p>
        </p:txBody>
      </p:sp>
      <p:sp>
        <p:nvSpPr>
          <p:cNvPr name="Freeform 7" id="7"/>
          <p:cNvSpPr/>
          <p:nvPr/>
        </p:nvSpPr>
        <p:spPr>
          <a:xfrm flipH="false" flipV="false" rot="0">
            <a:off x="16002561" y="335914"/>
            <a:ext cx="1838323" cy="753712"/>
          </a:xfrm>
          <a:custGeom>
            <a:avLst/>
            <a:gdLst/>
            <a:ahLst/>
            <a:cxnLst/>
            <a:rect r="r" b="b" t="t" l="l"/>
            <a:pathLst>
              <a:path h="753712" w="1838323">
                <a:moveTo>
                  <a:pt x="0" y="0"/>
                </a:moveTo>
                <a:lnTo>
                  <a:pt x="1838323" y="0"/>
                </a:lnTo>
                <a:lnTo>
                  <a:pt x="1838323" y="753713"/>
                </a:lnTo>
                <a:lnTo>
                  <a:pt x="0" y="753713"/>
                </a:lnTo>
                <a:lnTo>
                  <a:pt x="0" y="0"/>
                </a:lnTo>
                <a:close/>
              </a:path>
            </a:pathLst>
          </a:custGeom>
          <a:blipFill>
            <a:blip r:embed="rId5"/>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9168745" y="8502664"/>
            <a:ext cx="11179951" cy="981047"/>
            <a:chOff x="0" y="0"/>
            <a:chExt cx="4631307" cy="406400"/>
          </a:xfrm>
        </p:grpSpPr>
        <p:sp>
          <p:nvSpPr>
            <p:cNvPr name="Freeform 3" id="3"/>
            <p:cNvSpPr/>
            <p:nvPr/>
          </p:nvSpPr>
          <p:spPr>
            <a:xfrm flipH="false" flipV="false" rot="0">
              <a:off x="0" y="0"/>
              <a:ext cx="4631307" cy="406400"/>
            </a:xfrm>
            <a:custGeom>
              <a:avLst/>
              <a:gdLst/>
              <a:ahLst/>
              <a:cxnLst/>
              <a:rect r="r" b="b" t="t" l="l"/>
              <a:pathLst>
                <a:path h="406400" w="4631307">
                  <a:moveTo>
                    <a:pt x="4428107" y="0"/>
                  </a:moveTo>
                  <a:cubicBezTo>
                    <a:pt x="4540331" y="0"/>
                    <a:pt x="4631307" y="90976"/>
                    <a:pt x="4631307" y="203200"/>
                  </a:cubicBezTo>
                  <a:cubicBezTo>
                    <a:pt x="4631307" y="315424"/>
                    <a:pt x="4540331" y="406400"/>
                    <a:pt x="4428107" y="406400"/>
                  </a:cubicBezTo>
                  <a:lnTo>
                    <a:pt x="203200" y="406400"/>
                  </a:lnTo>
                  <a:cubicBezTo>
                    <a:pt x="90976" y="406400"/>
                    <a:pt x="0" y="315424"/>
                    <a:pt x="0" y="203200"/>
                  </a:cubicBezTo>
                  <a:cubicBezTo>
                    <a:pt x="0" y="90976"/>
                    <a:pt x="90976" y="0"/>
                    <a:pt x="203200" y="0"/>
                  </a:cubicBezTo>
                  <a:close/>
                </a:path>
              </a:pathLst>
            </a:custGeom>
            <a:solidFill>
              <a:srgbClr val="E04543"/>
            </a:solidFill>
          </p:spPr>
        </p:sp>
        <p:sp>
          <p:nvSpPr>
            <p:cNvPr name="TextBox 4" id="4"/>
            <p:cNvSpPr txBox="true"/>
            <p:nvPr/>
          </p:nvSpPr>
          <p:spPr>
            <a:xfrm>
              <a:off x="0" y="-38100"/>
              <a:ext cx="4631307" cy="444500"/>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3623860" y="168434"/>
            <a:ext cx="6683172" cy="9950132"/>
          </a:xfrm>
          <a:custGeom>
            <a:avLst/>
            <a:gdLst/>
            <a:ahLst/>
            <a:cxnLst/>
            <a:rect r="r" b="b" t="t" l="l"/>
            <a:pathLst>
              <a:path h="9950132" w="6683172">
                <a:moveTo>
                  <a:pt x="0" y="0"/>
                </a:moveTo>
                <a:lnTo>
                  <a:pt x="6683172" y="0"/>
                </a:lnTo>
                <a:lnTo>
                  <a:pt x="6683172" y="9950132"/>
                </a:lnTo>
                <a:lnTo>
                  <a:pt x="0" y="9950132"/>
                </a:lnTo>
                <a:lnTo>
                  <a:pt x="0" y="0"/>
                </a:lnTo>
                <a:close/>
              </a:path>
            </a:pathLst>
          </a:custGeom>
          <a:blipFill>
            <a:blip r:embed="rId3"/>
            <a:stretch>
              <a:fillRect l="0" t="0" r="0" b="0"/>
            </a:stretch>
          </a:blipFill>
        </p:spPr>
      </p:sp>
      <p:sp>
        <p:nvSpPr>
          <p:cNvPr name="TextBox 6" id="6"/>
          <p:cNvSpPr txBox="true"/>
          <p:nvPr/>
        </p:nvSpPr>
        <p:spPr>
          <a:xfrm rot="0">
            <a:off x="9676264" y="8642350"/>
            <a:ext cx="8334293" cy="615950"/>
          </a:xfrm>
          <a:prstGeom prst="rect">
            <a:avLst/>
          </a:prstGeom>
        </p:spPr>
        <p:txBody>
          <a:bodyPr anchor="t" rtlCol="false" tIns="0" lIns="0" bIns="0" rIns="0">
            <a:spAutoFit/>
          </a:bodyPr>
          <a:lstStyle/>
          <a:p>
            <a:pPr algn="ctr">
              <a:lnSpc>
                <a:spcPts val="4900"/>
              </a:lnSpc>
              <a:spcBef>
                <a:spcPct val="0"/>
              </a:spcBef>
            </a:pPr>
            <a:r>
              <a:rPr lang="en-US" sz="3500">
                <a:solidFill>
                  <a:srgbClr val="FFFFFF"/>
                </a:solidFill>
                <a:latin typeface="Roboto"/>
              </a:rPr>
              <a:t>“Die kind is ___.”</a:t>
            </a:r>
          </a:p>
        </p:txBody>
      </p:sp>
      <p:sp>
        <p:nvSpPr>
          <p:cNvPr name="Freeform 7" id="7"/>
          <p:cNvSpPr/>
          <p:nvPr/>
        </p:nvSpPr>
        <p:spPr>
          <a:xfrm flipH="false" flipV="false" rot="0">
            <a:off x="16002561" y="335914"/>
            <a:ext cx="1838323" cy="753712"/>
          </a:xfrm>
          <a:custGeom>
            <a:avLst/>
            <a:gdLst/>
            <a:ahLst/>
            <a:cxnLst/>
            <a:rect r="r" b="b" t="t" l="l"/>
            <a:pathLst>
              <a:path h="753712" w="1838323">
                <a:moveTo>
                  <a:pt x="0" y="0"/>
                </a:moveTo>
                <a:lnTo>
                  <a:pt x="1838323" y="0"/>
                </a:lnTo>
                <a:lnTo>
                  <a:pt x="1838323" y="753713"/>
                </a:lnTo>
                <a:lnTo>
                  <a:pt x="0" y="753713"/>
                </a:lnTo>
                <a:lnTo>
                  <a:pt x="0" y="0"/>
                </a:lnTo>
                <a:close/>
              </a:path>
            </a:pathLst>
          </a:custGeom>
          <a:blipFill>
            <a:blip r:embed="rId4"/>
            <a:stretch>
              <a:fillRect l="0" t="0" r="0" b="0"/>
            </a:stretch>
          </a:blipFill>
        </p:spPr>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9168745" y="8502664"/>
            <a:ext cx="11179951" cy="981047"/>
            <a:chOff x="0" y="0"/>
            <a:chExt cx="4631307" cy="406400"/>
          </a:xfrm>
        </p:grpSpPr>
        <p:sp>
          <p:nvSpPr>
            <p:cNvPr name="Freeform 3" id="3"/>
            <p:cNvSpPr/>
            <p:nvPr/>
          </p:nvSpPr>
          <p:spPr>
            <a:xfrm flipH="false" flipV="false" rot="0">
              <a:off x="0" y="0"/>
              <a:ext cx="4631307" cy="406400"/>
            </a:xfrm>
            <a:custGeom>
              <a:avLst/>
              <a:gdLst/>
              <a:ahLst/>
              <a:cxnLst/>
              <a:rect r="r" b="b" t="t" l="l"/>
              <a:pathLst>
                <a:path h="406400" w="4631307">
                  <a:moveTo>
                    <a:pt x="4428107" y="0"/>
                  </a:moveTo>
                  <a:cubicBezTo>
                    <a:pt x="4540331" y="0"/>
                    <a:pt x="4631307" y="90976"/>
                    <a:pt x="4631307" y="203200"/>
                  </a:cubicBezTo>
                  <a:cubicBezTo>
                    <a:pt x="4631307" y="315424"/>
                    <a:pt x="4540331" y="406400"/>
                    <a:pt x="4428107" y="406400"/>
                  </a:cubicBezTo>
                  <a:lnTo>
                    <a:pt x="203200" y="406400"/>
                  </a:lnTo>
                  <a:cubicBezTo>
                    <a:pt x="90976" y="406400"/>
                    <a:pt x="0" y="315424"/>
                    <a:pt x="0" y="203200"/>
                  </a:cubicBezTo>
                  <a:cubicBezTo>
                    <a:pt x="0" y="90976"/>
                    <a:pt x="90976" y="0"/>
                    <a:pt x="203200" y="0"/>
                  </a:cubicBezTo>
                  <a:close/>
                </a:path>
              </a:pathLst>
            </a:custGeom>
            <a:solidFill>
              <a:srgbClr val="E04543"/>
            </a:solidFill>
          </p:spPr>
        </p:sp>
        <p:sp>
          <p:nvSpPr>
            <p:cNvPr name="TextBox 4" id="4"/>
            <p:cNvSpPr txBox="true"/>
            <p:nvPr/>
          </p:nvSpPr>
          <p:spPr>
            <a:xfrm>
              <a:off x="0" y="-38100"/>
              <a:ext cx="4631307" cy="444500"/>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2508534" y="807326"/>
            <a:ext cx="6392361" cy="9164676"/>
          </a:xfrm>
          <a:custGeom>
            <a:avLst/>
            <a:gdLst/>
            <a:ahLst/>
            <a:cxnLst/>
            <a:rect r="r" b="b" t="t" l="l"/>
            <a:pathLst>
              <a:path h="9164676" w="6392361">
                <a:moveTo>
                  <a:pt x="0" y="0"/>
                </a:moveTo>
                <a:lnTo>
                  <a:pt x="6392361" y="0"/>
                </a:lnTo>
                <a:lnTo>
                  <a:pt x="6392361" y="9164676"/>
                </a:lnTo>
                <a:lnTo>
                  <a:pt x="0" y="9164676"/>
                </a:lnTo>
                <a:lnTo>
                  <a:pt x="0" y="0"/>
                </a:lnTo>
                <a:close/>
              </a:path>
            </a:pathLst>
          </a:custGeom>
          <a:blipFill>
            <a:blip r:embed="rId3"/>
            <a:stretch>
              <a:fillRect l="0" t="0" r="0" b="0"/>
            </a:stretch>
          </a:blipFill>
        </p:spPr>
      </p:sp>
      <p:sp>
        <p:nvSpPr>
          <p:cNvPr name="TextBox 6" id="6"/>
          <p:cNvSpPr txBox="true"/>
          <p:nvPr/>
        </p:nvSpPr>
        <p:spPr>
          <a:xfrm rot="0">
            <a:off x="9676264" y="8642350"/>
            <a:ext cx="8334293" cy="615950"/>
          </a:xfrm>
          <a:prstGeom prst="rect">
            <a:avLst/>
          </a:prstGeom>
        </p:spPr>
        <p:txBody>
          <a:bodyPr anchor="t" rtlCol="false" tIns="0" lIns="0" bIns="0" rIns="0">
            <a:spAutoFit/>
          </a:bodyPr>
          <a:lstStyle/>
          <a:p>
            <a:pPr algn="ctr">
              <a:lnSpc>
                <a:spcPts val="4900"/>
              </a:lnSpc>
              <a:spcBef>
                <a:spcPct val="0"/>
              </a:spcBef>
            </a:pPr>
            <a:r>
              <a:rPr lang="en-US" sz="3500">
                <a:solidFill>
                  <a:srgbClr val="FFFFFF"/>
                </a:solidFill>
                <a:latin typeface="Roboto"/>
              </a:rPr>
              <a:t>“Die vrou is ___.”</a:t>
            </a:r>
          </a:p>
        </p:txBody>
      </p:sp>
      <p:sp>
        <p:nvSpPr>
          <p:cNvPr name="Freeform 7" id="7"/>
          <p:cNvSpPr/>
          <p:nvPr/>
        </p:nvSpPr>
        <p:spPr>
          <a:xfrm flipH="false" flipV="false" rot="0">
            <a:off x="16002561" y="335914"/>
            <a:ext cx="1838323" cy="753712"/>
          </a:xfrm>
          <a:custGeom>
            <a:avLst/>
            <a:gdLst/>
            <a:ahLst/>
            <a:cxnLst/>
            <a:rect r="r" b="b" t="t" l="l"/>
            <a:pathLst>
              <a:path h="753712" w="1838323">
                <a:moveTo>
                  <a:pt x="0" y="0"/>
                </a:moveTo>
                <a:lnTo>
                  <a:pt x="1838323" y="0"/>
                </a:lnTo>
                <a:lnTo>
                  <a:pt x="1838323" y="753713"/>
                </a:lnTo>
                <a:lnTo>
                  <a:pt x="0" y="753713"/>
                </a:lnTo>
                <a:lnTo>
                  <a:pt x="0" y="0"/>
                </a:lnTo>
                <a:close/>
              </a:path>
            </a:pathLst>
          </a:custGeom>
          <a:blipFill>
            <a:blip r:embed="rId4"/>
            <a:stretch>
              <a:fillRect l="0" t="0" r="0" b="0"/>
            </a:stretch>
          </a:blipFill>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6002561" y="335914"/>
            <a:ext cx="1838323" cy="753712"/>
          </a:xfrm>
          <a:custGeom>
            <a:avLst/>
            <a:gdLst/>
            <a:ahLst/>
            <a:cxnLst/>
            <a:rect r="r" b="b" t="t" l="l"/>
            <a:pathLst>
              <a:path h="753712" w="1838323">
                <a:moveTo>
                  <a:pt x="0" y="0"/>
                </a:moveTo>
                <a:lnTo>
                  <a:pt x="1838323" y="0"/>
                </a:lnTo>
                <a:lnTo>
                  <a:pt x="1838323" y="753713"/>
                </a:lnTo>
                <a:lnTo>
                  <a:pt x="0" y="753713"/>
                </a:lnTo>
                <a:lnTo>
                  <a:pt x="0" y="0"/>
                </a:lnTo>
                <a:close/>
              </a:path>
            </a:pathLst>
          </a:custGeom>
          <a:blipFill>
            <a:blip r:embed="rId3"/>
            <a:stretch>
              <a:fillRect l="0" t="0" r="0" b="0"/>
            </a:stretch>
          </a:blipFill>
        </p:spPr>
      </p:sp>
      <p:sp>
        <p:nvSpPr>
          <p:cNvPr name="Freeform 3" id="3"/>
          <p:cNvSpPr/>
          <p:nvPr/>
        </p:nvSpPr>
        <p:spPr>
          <a:xfrm flipH="true" flipV="false" rot="0">
            <a:off x="14521868" y="3590692"/>
            <a:ext cx="3766132" cy="7032335"/>
          </a:xfrm>
          <a:custGeom>
            <a:avLst/>
            <a:gdLst/>
            <a:ahLst/>
            <a:cxnLst/>
            <a:rect r="r" b="b" t="t" l="l"/>
            <a:pathLst>
              <a:path h="7032335" w="3766132">
                <a:moveTo>
                  <a:pt x="3766132" y="0"/>
                </a:moveTo>
                <a:lnTo>
                  <a:pt x="0" y="0"/>
                </a:lnTo>
                <a:lnTo>
                  <a:pt x="0" y="7032335"/>
                </a:lnTo>
                <a:lnTo>
                  <a:pt x="3766132" y="7032335"/>
                </a:lnTo>
                <a:lnTo>
                  <a:pt x="3766132" y="0"/>
                </a:lnTo>
                <a:close/>
              </a:path>
            </a:pathLst>
          </a:custGeom>
          <a:blipFill>
            <a:blip r:embed="rId4"/>
            <a:stretch>
              <a:fillRect l="0" t="0" r="0" b="0"/>
            </a:stretch>
          </a:blipFill>
        </p:spPr>
      </p:sp>
      <p:sp>
        <p:nvSpPr>
          <p:cNvPr name="TextBox 4" id="4"/>
          <p:cNvSpPr txBox="true"/>
          <p:nvPr/>
        </p:nvSpPr>
        <p:spPr>
          <a:xfrm rot="0">
            <a:off x="1656257" y="4677153"/>
            <a:ext cx="14346305" cy="4330700"/>
          </a:xfrm>
          <a:prstGeom prst="rect">
            <a:avLst/>
          </a:prstGeom>
        </p:spPr>
        <p:txBody>
          <a:bodyPr anchor="t" rtlCol="false" tIns="0" lIns="0" bIns="0" rIns="0">
            <a:spAutoFit/>
          </a:bodyPr>
          <a:lstStyle/>
          <a:p>
            <a:pPr algn="ctr">
              <a:lnSpc>
                <a:spcPts val="4900"/>
              </a:lnSpc>
            </a:pPr>
            <a:r>
              <a:rPr lang="en-US" sz="3500">
                <a:solidFill>
                  <a:srgbClr val="000000"/>
                </a:solidFill>
                <a:latin typeface="Roboto"/>
              </a:rPr>
              <a:t>“Die man </a:t>
            </a:r>
            <a:r>
              <a:rPr lang="en-US" sz="3500">
                <a:solidFill>
                  <a:srgbClr val="000000"/>
                </a:solidFill>
                <a:latin typeface="Roboto Bold"/>
              </a:rPr>
              <a:t>is</a:t>
            </a:r>
            <a:r>
              <a:rPr lang="en-US" sz="3500">
                <a:solidFill>
                  <a:srgbClr val="000000"/>
                </a:solidFill>
                <a:latin typeface="Roboto"/>
              </a:rPr>
              <a:t> ’n onderwyser.”</a:t>
            </a:r>
          </a:p>
          <a:p>
            <a:pPr algn="ctr">
              <a:lnSpc>
                <a:spcPts val="4900"/>
              </a:lnSpc>
            </a:pPr>
          </a:p>
          <a:p>
            <a:pPr algn="ctr">
              <a:lnSpc>
                <a:spcPts val="4900"/>
              </a:lnSpc>
            </a:pPr>
            <a:r>
              <a:rPr lang="en-US" sz="3500">
                <a:solidFill>
                  <a:srgbClr val="000000"/>
                </a:solidFill>
                <a:latin typeface="Roboto"/>
              </a:rPr>
              <a:t>“Die seun </a:t>
            </a:r>
            <a:r>
              <a:rPr lang="en-US" sz="3500">
                <a:solidFill>
                  <a:srgbClr val="000000"/>
                </a:solidFill>
                <a:latin typeface="Roboto Bold"/>
              </a:rPr>
              <a:t>is</a:t>
            </a:r>
            <a:r>
              <a:rPr lang="en-US" sz="3500">
                <a:solidFill>
                  <a:srgbClr val="000000"/>
                </a:solidFill>
                <a:latin typeface="Roboto"/>
              </a:rPr>
              <a:t> stout.”</a:t>
            </a:r>
          </a:p>
          <a:p>
            <a:pPr algn="ctr">
              <a:lnSpc>
                <a:spcPts val="4900"/>
              </a:lnSpc>
            </a:pPr>
          </a:p>
          <a:p>
            <a:pPr algn="ctr">
              <a:lnSpc>
                <a:spcPts val="4900"/>
              </a:lnSpc>
            </a:pPr>
            <a:r>
              <a:rPr lang="en-US" sz="3500">
                <a:solidFill>
                  <a:srgbClr val="000000"/>
                </a:solidFill>
                <a:latin typeface="Roboto"/>
              </a:rPr>
              <a:t>“Die kind </a:t>
            </a:r>
            <a:r>
              <a:rPr lang="en-US" sz="3500">
                <a:solidFill>
                  <a:srgbClr val="000000"/>
                </a:solidFill>
                <a:latin typeface="Roboto Bold"/>
              </a:rPr>
              <a:t>is</a:t>
            </a:r>
            <a:r>
              <a:rPr lang="en-US" sz="3500">
                <a:solidFill>
                  <a:srgbClr val="000000"/>
                </a:solidFill>
                <a:latin typeface="Roboto"/>
              </a:rPr>
              <a:t> honger.”</a:t>
            </a:r>
          </a:p>
          <a:p>
            <a:pPr algn="ctr">
              <a:lnSpc>
                <a:spcPts val="4900"/>
              </a:lnSpc>
            </a:pPr>
          </a:p>
          <a:p>
            <a:pPr algn="ctr">
              <a:lnSpc>
                <a:spcPts val="4900"/>
              </a:lnSpc>
            </a:pPr>
            <a:r>
              <a:rPr lang="en-US" sz="3500">
                <a:solidFill>
                  <a:srgbClr val="000000"/>
                </a:solidFill>
                <a:latin typeface="Roboto"/>
              </a:rPr>
              <a:t>“Die vrou</a:t>
            </a:r>
            <a:r>
              <a:rPr lang="en-US" sz="3500">
                <a:solidFill>
                  <a:srgbClr val="000000"/>
                </a:solidFill>
                <a:latin typeface="Roboto Bold"/>
              </a:rPr>
              <a:t> is</a:t>
            </a:r>
            <a:r>
              <a:rPr lang="en-US" sz="3500">
                <a:solidFill>
                  <a:srgbClr val="000000"/>
                </a:solidFill>
                <a:latin typeface="Roboto"/>
              </a:rPr>
              <a:t> besig.”</a:t>
            </a:r>
          </a:p>
        </p:txBody>
      </p:sp>
      <p:grpSp>
        <p:nvGrpSpPr>
          <p:cNvPr name="Group 5" id="5"/>
          <p:cNvGrpSpPr/>
          <p:nvPr/>
        </p:nvGrpSpPr>
        <p:grpSpPr>
          <a:xfrm rot="0">
            <a:off x="1217789" y="1269940"/>
            <a:ext cx="15318490" cy="2321593"/>
            <a:chOff x="0" y="0"/>
            <a:chExt cx="3112571" cy="471726"/>
          </a:xfrm>
        </p:grpSpPr>
        <p:sp>
          <p:nvSpPr>
            <p:cNvPr name="Freeform 6" id="6"/>
            <p:cNvSpPr/>
            <p:nvPr/>
          </p:nvSpPr>
          <p:spPr>
            <a:xfrm flipH="false" flipV="false" rot="0">
              <a:off x="0" y="0"/>
              <a:ext cx="3112571" cy="471726"/>
            </a:xfrm>
            <a:custGeom>
              <a:avLst/>
              <a:gdLst/>
              <a:ahLst/>
              <a:cxnLst/>
              <a:rect r="r" b="b" t="t" l="l"/>
              <a:pathLst>
                <a:path h="471726" w="3112571">
                  <a:moveTo>
                    <a:pt x="2909371" y="0"/>
                  </a:moveTo>
                  <a:cubicBezTo>
                    <a:pt x="3021596" y="0"/>
                    <a:pt x="3112571" y="105599"/>
                    <a:pt x="3112571" y="235863"/>
                  </a:cubicBezTo>
                  <a:cubicBezTo>
                    <a:pt x="3112571" y="366126"/>
                    <a:pt x="3021596" y="471726"/>
                    <a:pt x="2909371" y="471726"/>
                  </a:cubicBezTo>
                  <a:lnTo>
                    <a:pt x="203200" y="471726"/>
                  </a:lnTo>
                  <a:cubicBezTo>
                    <a:pt x="90976" y="471726"/>
                    <a:pt x="0" y="366126"/>
                    <a:pt x="0" y="235863"/>
                  </a:cubicBezTo>
                  <a:cubicBezTo>
                    <a:pt x="0" y="105599"/>
                    <a:pt x="90976" y="0"/>
                    <a:pt x="203200" y="0"/>
                  </a:cubicBezTo>
                  <a:close/>
                </a:path>
              </a:pathLst>
            </a:custGeom>
            <a:solidFill>
              <a:srgbClr val="E04543"/>
            </a:solidFill>
          </p:spPr>
        </p:sp>
        <p:sp>
          <p:nvSpPr>
            <p:cNvPr name="TextBox 7" id="7"/>
            <p:cNvSpPr txBox="true"/>
            <p:nvPr/>
          </p:nvSpPr>
          <p:spPr>
            <a:xfrm>
              <a:off x="0" y="-38100"/>
              <a:ext cx="3112571" cy="509826"/>
            </a:xfrm>
            <a:prstGeom prst="rect">
              <a:avLst/>
            </a:prstGeom>
          </p:spPr>
          <p:txBody>
            <a:bodyPr anchor="ctr" rtlCol="false" tIns="50800" lIns="50800" bIns="50800" rIns="50800"/>
            <a:lstStyle/>
            <a:p>
              <a:pPr algn="ctr">
                <a:lnSpc>
                  <a:spcPts val="2659"/>
                </a:lnSpc>
                <a:spcBef>
                  <a:spcPct val="0"/>
                </a:spcBef>
              </a:pPr>
            </a:p>
          </p:txBody>
        </p:sp>
      </p:grpSp>
      <p:sp>
        <p:nvSpPr>
          <p:cNvPr name="TextBox 8" id="8"/>
          <p:cNvSpPr txBox="true"/>
          <p:nvPr/>
        </p:nvSpPr>
        <p:spPr>
          <a:xfrm rot="0">
            <a:off x="2506690" y="1770337"/>
            <a:ext cx="13274620" cy="1235075"/>
          </a:xfrm>
          <a:prstGeom prst="rect">
            <a:avLst/>
          </a:prstGeom>
        </p:spPr>
        <p:txBody>
          <a:bodyPr anchor="t" rtlCol="false" tIns="0" lIns="0" bIns="0" rIns="0">
            <a:spAutoFit/>
          </a:bodyPr>
          <a:lstStyle/>
          <a:p>
            <a:pPr algn="ctr">
              <a:lnSpc>
                <a:spcPts val="4900"/>
              </a:lnSpc>
            </a:pPr>
            <a:r>
              <a:rPr lang="en-US" sz="3500">
                <a:solidFill>
                  <a:srgbClr val="FFFFFF"/>
                </a:solidFill>
                <a:latin typeface="Roboto"/>
              </a:rPr>
              <a:t>Wanneer ’n mens wil wys dat iemand NOU ’n sekere manier is,</a:t>
            </a:r>
          </a:p>
          <a:p>
            <a:pPr algn="ctr">
              <a:lnSpc>
                <a:spcPts val="4900"/>
              </a:lnSpc>
              <a:spcBef>
                <a:spcPct val="0"/>
              </a:spcBef>
            </a:pPr>
            <a:r>
              <a:rPr lang="en-US" sz="3500">
                <a:solidFill>
                  <a:srgbClr val="FFFFFF"/>
                </a:solidFill>
                <a:latin typeface="Roboto"/>
              </a:rPr>
              <a:t>word “is” gebruik.</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8343520" y="8502664"/>
            <a:ext cx="12005176" cy="1053462"/>
            <a:chOff x="0" y="0"/>
            <a:chExt cx="4631307" cy="406400"/>
          </a:xfrm>
        </p:grpSpPr>
        <p:sp>
          <p:nvSpPr>
            <p:cNvPr name="Freeform 3" id="3"/>
            <p:cNvSpPr/>
            <p:nvPr/>
          </p:nvSpPr>
          <p:spPr>
            <a:xfrm flipH="false" flipV="false" rot="0">
              <a:off x="0" y="0"/>
              <a:ext cx="4631307" cy="406400"/>
            </a:xfrm>
            <a:custGeom>
              <a:avLst/>
              <a:gdLst/>
              <a:ahLst/>
              <a:cxnLst/>
              <a:rect r="r" b="b" t="t" l="l"/>
              <a:pathLst>
                <a:path h="406400" w="4631307">
                  <a:moveTo>
                    <a:pt x="4428107" y="0"/>
                  </a:moveTo>
                  <a:cubicBezTo>
                    <a:pt x="4540331" y="0"/>
                    <a:pt x="4631307" y="90976"/>
                    <a:pt x="4631307" y="203200"/>
                  </a:cubicBezTo>
                  <a:cubicBezTo>
                    <a:pt x="4631307" y="315424"/>
                    <a:pt x="4540331" y="406400"/>
                    <a:pt x="4428107" y="406400"/>
                  </a:cubicBezTo>
                  <a:lnTo>
                    <a:pt x="203200" y="406400"/>
                  </a:lnTo>
                  <a:cubicBezTo>
                    <a:pt x="90976" y="406400"/>
                    <a:pt x="0" y="315424"/>
                    <a:pt x="0" y="203200"/>
                  </a:cubicBezTo>
                  <a:cubicBezTo>
                    <a:pt x="0" y="90976"/>
                    <a:pt x="90976" y="0"/>
                    <a:pt x="203200" y="0"/>
                  </a:cubicBezTo>
                  <a:close/>
                </a:path>
              </a:pathLst>
            </a:custGeom>
            <a:solidFill>
              <a:srgbClr val="E04543"/>
            </a:solidFill>
          </p:spPr>
        </p:sp>
        <p:sp>
          <p:nvSpPr>
            <p:cNvPr name="TextBox 4" id="4"/>
            <p:cNvSpPr txBox="true"/>
            <p:nvPr/>
          </p:nvSpPr>
          <p:spPr>
            <a:xfrm>
              <a:off x="0" y="-38100"/>
              <a:ext cx="4631307" cy="444500"/>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16002561" y="335914"/>
            <a:ext cx="1838323" cy="753712"/>
          </a:xfrm>
          <a:custGeom>
            <a:avLst/>
            <a:gdLst/>
            <a:ahLst/>
            <a:cxnLst/>
            <a:rect r="r" b="b" t="t" l="l"/>
            <a:pathLst>
              <a:path h="753712" w="1838323">
                <a:moveTo>
                  <a:pt x="0" y="0"/>
                </a:moveTo>
                <a:lnTo>
                  <a:pt x="1838323" y="0"/>
                </a:lnTo>
                <a:lnTo>
                  <a:pt x="1838323" y="753713"/>
                </a:lnTo>
                <a:lnTo>
                  <a:pt x="0" y="753713"/>
                </a:lnTo>
                <a:lnTo>
                  <a:pt x="0" y="0"/>
                </a:lnTo>
                <a:close/>
              </a:path>
            </a:pathLst>
          </a:custGeom>
          <a:blipFill>
            <a:blip r:embed="rId3"/>
            <a:stretch>
              <a:fillRect l="0" t="0" r="0" b="0"/>
            </a:stretch>
          </a:blipFill>
        </p:spPr>
      </p:sp>
      <p:sp>
        <p:nvSpPr>
          <p:cNvPr name="Freeform 6" id="6"/>
          <p:cNvSpPr/>
          <p:nvPr/>
        </p:nvSpPr>
        <p:spPr>
          <a:xfrm flipH="false" flipV="false" rot="0">
            <a:off x="3242006" y="1089627"/>
            <a:ext cx="9812149" cy="7082588"/>
          </a:xfrm>
          <a:custGeom>
            <a:avLst/>
            <a:gdLst/>
            <a:ahLst/>
            <a:cxnLst/>
            <a:rect r="r" b="b" t="t" l="l"/>
            <a:pathLst>
              <a:path h="7082588" w="9812149">
                <a:moveTo>
                  <a:pt x="0" y="0"/>
                </a:moveTo>
                <a:lnTo>
                  <a:pt x="9812149" y="0"/>
                </a:lnTo>
                <a:lnTo>
                  <a:pt x="9812149" y="7082587"/>
                </a:lnTo>
                <a:lnTo>
                  <a:pt x="0" y="708258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7" id="7"/>
          <p:cNvSpPr txBox="true"/>
          <p:nvPr/>
        </p:nvSpPr>
        <p:spPr>
          <a:xfrm rot="0">
            <a:off x="9144000" y="8642350"/>
            <a:ext cx="8866557" cy="615950"/>
          </a:xfrm>
          <a:prstGeom prst="rect">
            <a:avLst/>
          </a:prstGeom>
        </p:spPr>
        <p:txBody>
          <a:bodyPr anchor="t" rtlCol="false" tIns="0" lIns="0" bIns="0" rIns="0">
            <a:spAutoFit/>
          </a:bodyPr>
          <a:lstStyle/>
          <a:p>
            <a:pPr algn="ctr">
              <a:lnSpc>
                <a:spcPts val="4900"/>
              </a:lnSpc>
              <a:spcBef>
                <a:spcPct val="0"/>
              </a:spcBef>
            </a:pPr>
            <a:r>
              <a:rPr lang="en-US" sz="3500">
                <a:solidFill>
                  <a:srgbClr val="FFFFFF"/>
                </a:solidFill>
                <a:latin typeface="Roboto"/>
              </a:rPr>
              <a:t>“Sy </a:t>
            </a:r>
            <a:r>
              <a:rPr lang="en-US" sz="3500">
                <a:solidFill>
                  <a:srgbClr val="FFFFFF"/>
                </a:solidFill>
                <a:latin typeface="Roboto Bold"/>
              </a:rPr>
              <a:t>word</a:t>
            </a:r>
            <a:r>
              <a:rPr lang="en-US" sz="3500">
                <a:solidFill>
                  <a:srgbClr val="FFFFFF"/>
                </a:solidFill>
                <a:latin typeface="Roboto"/>
              </a:rPr>
              <a:t> ’n onderwyser.”</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8343520" y="8502664"/>
            <a:ext cx="12005176" cy="1053462"/>
            <a:chOff x="0" y="0"/>
            <a:chExt cx="4631307" cy="406400"/>
          </a:xfrm>
        </p:grpSpPr>
        <p:sp>
          <p:nvSpPr>
            <p:cNvPr name="Freeform 3" id="3"/>
            <p:cNvSpPr/>
            <p:nvPr/>
          </p:nvSpPr>
          <p:spPr>
            <a:xfrm flipH="false" flipV="false" rot="0">
              <a:off x="0" y="0"/>
              <a:ext cx="4631307" cy="406400"/>
            </a:xfrm>
            <a:custGeom>
              <a:avLst/>
              <a:gdLst/>
              <a:ahLst/>
              <a:cxnLst/>
              <a:rect r="r" b="b" t="t" l="l"/>
              <a:pathLst>
                <a:path h="406400" w="4631307">
                  <a:moveTo>
                    <a:pt x="4428107" y="0"/>
                  </a:moveTo>
                  <a:cubicBezTo>
                    <a:pt x="4540331" y="0"/>
                    <a:pt x="4631307" y="90976"/>
                    <a:pt x="4631307" y="203200"/>
                  </a:cubicBezTo>
                  <a:cubicBezTo>
                    <a:pt x="4631307" y="315424"/>
                    <a:pt x="4540331" y="406400"/>
                    <a:pt x="4428107" y="406400"/>
                  </a:cubicBezTo>
                  <a:lnTo>
                    <a:pt x="203200" y="406400"/>
                  </a:lnTo>
                  <a:cubicBezTo>
                    <a:pt x="90976" y="406400"/>
                    <a:pt x="0" y="315424"/>
                    <a:pt x="0" y="203200"/>
                  </a:cubicBezTo>
                  <a:cubicBezTo>
                    <a:pt x="0" y="90976"/>
                    <a:pt x="90976" y="0"/>
                    <a:pt x="203200" y="0"/>
                  </a:cubicBezTo>
                  <a:close/>
                </a:path>
              </a:pathLst>
            </a:custGeom>
            <a:solidFill>
              <a:srgbClr val="E04543"/>
            </a:solidFill>
          </p:spPr>
        </p:sp>
        <p:sp>
          <p:nvSpPr>
            <p:cNvPr name="TextBox 4" id="4"/>
            <p:cNvSpPr txBox="true"/>
            <p:nvPr/>
          </p:nvSpPr>
          <p:spPr>
            <a:xfrm>
              <a:off x="0" y="-38100"/>
              <a:ext cx="4631307" cy="444500"/>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16002561" y="335914"/>
            <a:ext cx="1838323" cy="753712"/>
          </a:xfrm>
          <a:custGeom>
            <a:avLst/>
            <a:gdLst/>
            <a:ahLst/>
            <a:cxnLst/>
            <a:rect r="r" b="b" t="t" l="l"/>
            <a:pathLst>
              <a:path h="753712" w="1838323">
                <a:moveTo>
                  <a:pt x="0" y="0"/>
                </a:moveTo>
                <a:lnTo>
                  <a:pt x="1838323" y="0"/>
                </a:lnTo>
                <a:lnTo>
                  <a:pt x="1838323" y="753713"/>
                </a:lnTo>
                <a:lnTo>
                  <a:pt x="0" y="753713"/>
                </a:lnTo>
                <a:lnTo>
                  <a:pt x="0" y="0"/>
                </a:lnTo>
                <a:close/>
              </a:path>
            </a:pathLst>
          </a:custGeom>
          <a:blipFill>
            <a:blip r:embed="rId3"/>
            <a:stretch>
              <a:fillRect l="0" t="0" r="0" b="0"/>
            </a:stretch>
          </a:blipFill>
        </p:spPr>
      </p:sp>
      <p:sp>
        <p:nvSpPr>
          <p:cNvPr name="Freeform 6" id="6"/>
          <p:cNvSpPr/>
          <p:nvPr/>
        </p:nvSpPr>
        <p:spPr>
          <a:xfrm flipH="false" flipV="false" rot="0">
            <a:off x="2799282" y="1089627"/>
            <a:ext cx="11546826" cy="7000263"/>
          </a:xfrm>
          <a:custGeom>
            <a:avLst/>
            <a:gdLst/>
            <a:ahLst/>
            <a:cxnLst/>
            <a:rect r="r" b="b" t="t" l="l"/>
            <a:pathLst>
              <a:path h="7000263" w="11546826">
                <a:moveTo>
                  <a:pt x="0" y="0"/>
                </a:moveTo>
                <a:lnTo>
                  <a:pt x="11546826" y="0"/>
                </a:lnTo>
                <a:lnTo>
                  <a:pt x="11546826" y="7000263"/>
                </a:lnTo>
                <a:lnTo>
                  <a:pt x="0" y="700026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7" id="7"/>
          <p:cNvSpPr txBox="true"/>
          <p:nvPr/>
        </p:nvSpPr>
        <p:spPr>
          <a:xfrm rot="0">
            <a:off x="9144000" y="8642350"/>
            <a:ext cx="8866557" cy="615950"/>
          </a:xfrm>
          <a:prstGeom prst="rect">
            <a:avLst/>
          </a:prstGeom>
        </p:spPr>
        <p:txBody>
          <a:bodyPr anchor="t" rtlCol="false" tIns="0" lIns="0" bIns="0" rIns="0">
            <a:spAutoFit/>
          </a:bodyPr>
          <a:lstStyle/>
          <a:p>
            <a:pPr algn="ctr">
              <a:lnSpc>
                <a:spcPts val="4900"/>
              </a:lnSpc>
              <a:spcBef>
                <a:spcPct val="0"/>
              </a:spcBef>
            </a:pPr>
            <a:r>
              <a:rPr lang="en-US" sz="3500">
                <a:solidFill>
                  <a:srgbClr val="FFFFFF"/>
                </a:solidFill>
                <a:latin typeface="Roboto"/>
              </a:rPr>
              <a:t>“Die melk </a:t>
            </a:r>
            <a:r>
              <a:rPr lang="en-US" sz="3500">
                <a:solidFill>
                  <a:srgbClr val="FFFFFF"/>
                </a:solidFill>
                <a:latin typeface="Roboto Bold"/>
              </a:rPr>
              <a:t>word</a:t>
            </a:r>
            <a:r>
              <a:rPr lang="en-US" sz="3500">
                <a:solidFill>
                  <a:srgbClr val="FFFFFF"/>
                </a:solidFill>
                <a:latin typeface="Roboto"/>
              </a:rPr>
              <a:t> kaas.”</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8294299" y="8993188"/>
            <a:ext cx="12005176" cy="1053462"/>
            <a:chOff x="0" y="0"/>
            <a:chExt cx="4631307" cy="406400"/>
          </a:xfrm>
        </p:grpSpPr>
        <p:sp>
          <p:nvSpPr>
            <p:cNvPr name="Freeform 3" id="3"/>
            <p:cNvSpPr/>
            <p:nvPr/>
          </p:nvSpPr>
          <p:spPr>
            <a:xfrm flipH="false" flipV="false" rot="0">
              <a:off x="0" y="0"/>
              <a:ext cx="4631307" cy="406400"/>
            </a:xfrm>
            <a:custGeom>
              <a:avLst/>
              <a:gdLst/>
              <a:ahLst/>
              <a:cxnLst/>
              <a:rect r="r" b="b" t="t" l="l"/>
              <a:pathLst>
                <a:path h="406400" w="4631307">
                  <a:moveTo>
                    <a:pt x="4428107" y="0"/>
                  </a:moveTo>
                  <a:cubicBezTo>
                    <a:pt x="4540331" y="0"/>
                    <a:pt x="4631307" y="90976"/>
                    <a:pt x="4631307" y="203200"/>
                  </a:cubicBezTo>
                  <a:cubicBezTo>
                    <a:pt x="4631307" y="315424"/>
                    <a:pt x="4540331" y="406400"/>
                    <a:pt x="4428107" y="406400"/>
                  </a:cubicBezTo>
                  <a:lnTo>
                    <a:pt x="203200" y="406400"/>
                  </a:lnTo>
                  <a:cubicBezTo>
                    <a:pt x="90976" y="406400"/>
                    <a:pt x="0" y="315424"/>
                    <a:pt x="0" y="203200"/>
                  </a:cubicBezTo>
                  <a:cubicBezTo>
                    <a:pt x="0" y="90976"/>
                    <a:pt x="90976" y="0"/>
                    <a:pt x="203200" y="0"/>
                  </a:cubicBezTo>
                  <a:close/>
                </a:path>
              </a:pathLst>
            </a:custGeom>
            <a:solidFill>
              <a:srgbClr val="E04543"/>
            </a:solidFill>
          </p:spPr>
        </p:sp>
        <p:sp>
          <p:nvSpPr>
            <p:cNvPr name="TextBox 4" id="4"/>
            <p:cNvSpPr txBox="true"/>
            <p:nvPr/>
          </p:nvSpPr>
          <p:spPr>
            <a:xfrm>
              <a:off x="0" y="-38100"/>
              <a:ext cx="4631307" cy="444500"/>
            </a:xfrm>
            <a:prstGeom prst="rect">
              <a:avLst/>
            </a:prstGeom>
          </p:spPr>
          <p:txBody>
            <a:bodyPr anchor="ctr" rtlCol="false" tIns="50800" lIns="50800" bIns="50800" rIns="50800"/>
            <a:lstStyle/>
            <a:p>
              <a:pPr algn="ctr">
                <a:lnSpc>
                  <a:spcPts val="2659"/>
                </a:lnSpc>
                <a:spcBef>
                  <a:spcPct val="0"/>
                </a:spcBef>
              </a:pPr>
            </a:p>
          </p:txBody>
        </p:sp>
      </p:grpSp>
      <p:sp>
        <p:nvSpPr>
          <p:cNvPr name="Freeform 5" id="5"/>
          <p:cNvSpPr/>
          <p:nvPr/>
        </p:nvSpPr>
        <p:spPr>
          <a:xfrm flipH="false" flipV="false" rot="0">
            <a:off x="16002561" y="335914"/>
            <a:ext cx="1838323" cy="753712"/>
          </a:xfrm>
          <a:custGeom>
            <a:avLst/>
            <a:gdLst/>
            <a:ahLst/>
            <a:cxnLst/>
            <a:rect r="r" b="b" t="t" l="l"/>
            <a:pathLst>
              <a:path h="753712" w="1838323">
                <a:moveTo>
                  <a:pt x="0" y="0"/>
                </a:moveTo>
                <a:lnTo>
                  <a:pt x="1838323" y="0"/>
                </a:lnTo>
                <a:lnTo>
                  <a:pt x="1838323" y="753713"/>
                </a:lnTo>
                <a:lnTo>
                  <a:pt x="0" y="753713"/>
                </a:lnTo>
                <a:lnTo>
                  <a:pt x="0" y="0"/>
                </a:lnTo>
                <a:close/>
              </a:path>
            </a:pathLst>
          </a:custGeom>
          <a:blipFill>
            <a:blip r:embed="rId3"/>
            <a:stretch>
              <a:fillRect l="0" t="0" r="0" b="0"/>
            </a:stretch>
          </a:blipFill>
        </p:spPr>
      </p:sp>
      <p:pic>
        <p:nvPicPr>
          <p:cNvPr name="Picture 6" id="6">
            <a:hlinkClick action="ppaction://media"/>
          </p:cNvPr>
          <p:cNvPicPr>
            <a:picLocks noChangeAspect="true"/>
          </p:cNvPicPr>
          <p:nvPr>
            <a:videoFile r:link="rId5"/>
            <p:extLst>
              <p:ext uri="{DAA4B4D4-6D71-4841-9C94-3DE7FCFB9230}">
                <p14:media xmlns:p14="http://schemas.microsoft.com/office/powerpoint/2010/main" r:embed="rId6"/>
              </p:ext>
            </p:extLst>
          </p:nvPr>
        </p:nvPicPr>
        <p:blipFill>
          <a:blip r:embed="rId4"/>
          <a:srcRect l="0" t="0" r="0" b="0"/>
          <a:stretch>
            <a:fillRect/>
          </a:stretch>
        </p:blipFill>
        <p:spPr>
          <a:xfrm flipH="false" flipV="false" rot="0">
            <a:off x="745395" y="491277"/>
            <a:ext cx="14582274" cy="8229600"/>
          </a:xfrm>
          <a:prstGeom prst="rect">
            <a:avLst/>
          </a:prstGeom>
        </p:spPr>
      </p:pic>
      <p:sp>
        <p:nvSpPr>
          <p:cNvPr name="TextBox 7" id="7"/>
          <p:cNvSpPr txBox="true"/>
          <p:nvPr/>
        </p:nvSpPr>
        <p:spPr>
          <a:xfrm rot="0">
            <a:off x="9586987" y="9169081"/>
            <a:ext cx="8866557" cy="615950"/>
          </a:xfrm>
          <a:prstGeom prst="rect">
            <a:avLst/>
          </a:prstGeom>
        </p:spPr>
        <p:txBody>
          <a:bodyPr anchor="t" rtlCol="false" tIns="0" lIns="0" bIns="0" rIns="0">
            <a:spAutoFit/>
          </a:bodyPr>
          <a:lstStyle/>
          <a:p>
            <a:pPr algn="ctr">
              <a:lnSpc>
                <a:spcPts val="4900"/>
              </a:lnSpc>
              <a:spcBef>
                <a:spcPct val="0"/>
              </a:spcBef>
            </a:pPr>
            <a:r>
              <a:rPr lang="en-US" sz="3500">
                <a:solidFill>
                  <a:srgbClr val="FFFFFF"/>
                </a:solidFill>
                <a:latin typeface="Roboto"/>
              </a:rPr>
              <a:t>“Die seun </a:t>
            </a:r>
            <a:r>
              <a:rPr lang="en-US" sz="3500">
                <a:solidFill>
                  <a:srgbClr val="FFFFFF"/>
                </a:solidFill>
                <a:latin typeface="Roboto Bold"/>
              </a:rPr>
              <a:t>word</a:t>
            </a:r>
            <a:r>
              <a:rPr lang="en-US" sz="3500">
                <a:solidFill>
                  <a:srgbClr val="FFFFFF"/>
                </a:solidFill>
                <a:latin typeface="Roboto"/>
              </a:rPr>
              <a:t> vriendelik.”</a:t>
            </a:r>
          </a:p>
        </p:txBody>
      </p:sp>
    </p:spTree>
  </p:cSld>
  <p:clrMapOvr>
    <a:masterClrMapping/>
  </p:clrMapOvr>
  <p:timing>
    <p:tnLst>
      <p:par>
        <p:cTn dur="indefinite" restart="never" nodeType="tmRoot">
          <p:childTnLst>
            <p:video>
              <p:cMediaNode vol="100000">
                <p:cTn fill="hold" display="false">
                  <p:stCondLst>
                    <p:cond delay="indefinite"/>
                  </p:stCondLst>
                </p:cTn>
                <p:tgtEl>
                  <p:spTgt spid="6"/>
                </p:tgtEl>
              </p:cMediaNode>
            </p:video>
          </p:childTnLst>
        </p:cTn>
      </p:par>
    </p:tnLst>
  </p:timing>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6002561" y="335914"/>
            <a:ext cx="1838323" cy="753712"/>
          </a:xfrm>
          <a:custGeom>
            <a:avLst/>
            <a:gdLst/>
            <a:ahLst/>
            <a:cxnLst/>
            <a:rect r="r" b="b" t="t" l="l"/>
            <a:pathLst>
              <a:path h="753712" w="1838323">
                <a:moveTo>
                  <a:pt x="0" y="0"/>
                </a:moveTo>
                <a:lnTo>
                  <a:pt x="1838323" y="0"/>
                </a:lnTo>
                <a:lnTo>
                  <a:pt x="1838323" y="753713"/>
                </a:lnTo>
                <a:lnTo>
                  <a:pt x="0" y="753713"/>
                </a:lnTo>
                <a:lnTo>
                  <a:pt x="0" y="0"/>
                </a:lnTo>
                <a:close/>
              </a:path>
            </a:pathLst>
          </a:custGeom>
          <a:blipFill>
            <a:blip r:embed="rId3"/>
            <a:stretch>
              <a:fillRect l="0" t="0" r="0" b="0"/>
            </a:stretch>
          </a:blipFill>
        </p:spPr>
      </p:sp>
      <p:grpSp>
        <p:nvGrpSpPr>
          <p:cNvPr name="Group 3" id="3"/>
          <p:cNvGrpSpPr/>
          <p:nvPr/>
        </p:nvGrpSpPr>
        <p:grpSpPr>
          <a:xfrm rot="0">
            <a:off x="1217789" y="1269940"/>
            <a:ext cx="15318490" cy="2321593"/>
            <a:chOff x="0" y="0"/>
            <a:chExt cx="3112571" cy="471726"/>
          </a:xfrm>
        </p:grpSpPr>
        <p:sp>
          <p:nvSpPr>
            <p:cNvPr name="Freeform 4" id="4"/>
            <p:cNvSpPr/>
            <p:nvPr/>
          </p:nvSpPr>
          <p:spPr>
            <a:xfrm flipH="false" flipV="false" rot="0">
              <a:off x="0" y="0"/>
              <a:ext cx="3112571" cy="471726"/>
            </a:xfrm>
            <a:custGeom>
              <a:avLst/>
              <a:gdLst/>
              <a:ahLst/>
              <a:cxnLst/>
              <a:rect r="r" b="b" t="t" l="l"/>
              <a:pathLst>
                <a:path h="471726" w="3112571">
                  <a:moveTo>
                    <a:pt x="2909371" y="0"/>
                  </a:moveTo>
                  <a:cubicBezTo>
                    <a:pt x="3021596" y="0"/>
                    <a:pt x="3112571" y="105599"/>
                    <a:pt x="3112571" y="235863"/>
                  </a:cubicBezTo>
                  <a:cubicBezTo>
                    <a:pt x="3112571" y="366126"/>
                    <a:pt x="3021596" y="471726"/>
                    <a:pt x="2909371" y="471726"/>
                  </a:cubicBezTo>
                  <a:lnTo>
                    <a:pt x="203200" y="471726"/>
                  </a:lnTo>
                  <a:cubicBezTo>
                    <a:pt x="90976" y="471726"/>
                    <a:pt x="0" y="366126"/>
                    <a:pt x="0" y="235863"/>
                  </a:cubicBezTo>
                  <a:cubicBezTo>
                    <a:pt x="0" y="105599"/>
                    <a:pt x="90976" y="0"/>
                    <a:pt x="203200" y="0"/>
                  </a:cubicBezTo>
                  <a:close/>
                </a:path>
              </a:pathLst>
            </a:custGeom>
            <a:solidFill>
              <a:srgbClr val="E04543"/>
            </a:solidFill>
          </p:spPr>
        </p:sp>
        <p:sp>
          <p:nvSpPr>
            <p:cNvPr name="TextBox 5" id="5"/>
            <p:cNvSpPr txBox="true"/>
            <p:nvPr/>
          </p:nvSpPr>
          <p:spPr>
            <a:xfrm>
              <a:off x="0" y="-38100"/>
              <a:ext cx="3112571" cy="509826"/>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true" flipV="false" rot="0">
            <a:off x="14730073" y="3742914"/>
            <a:ext cx="4383299" cy="6843553"/>
          </a:xfrm>
          <a:custGeom>
            <a:avLst/>
            <a:gdLst/>
            <a:ahLst/>
            <a:cxnLst/>
            <a:rect r="r" b="b" t="t" l="l"/>
            <a:pathLst>
              <a:path h="6843553" w="4383299">
                <a:moveTo>
                  <a:pt x="4383299" y="0"/>
                </a:moveTo>
                <a:lnTo>
                  <a:pt x="0" y="0"/>
                </a:lnTo>
                <a:lnTo>
                  <a:pt x="0" y="6843553"/>
                </a:lnTo>
                <a:lnTo>
                  <a:pt x="4383299" y="6843553"/>
                </a:lnTo>
                <a:lnTo>
                  <a:pt x="4383299"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aphicFrame>
        <p:nvGraphicFramePr>
          <p:cNvPr name="Table 7" id="7"/>
          <p:cNvGraphicFramePr>
            <a:graphicFrameLocks noGrp="true"/>
          </p:cNvGraphicFramePr>
          <p:nvPr/>
        </p:nvGraphicFramePr>
        <p:xfrm>
          <a:off x="1875680" y="3889157"/>
          <a:ext cx="13051276" cy="6248400"/>
        </p:xfrm>
        <a:graphic>
          <a:graphicData uri="http://schemas.openxmlformats.org/drawingml/2006/table">
            <a:tbl>
              <a:tblPr/>
              <a:tblGrid>
                <a:gridCol w="6711684"/>
                <a:gridCol w="6339592"/>
              </a:tblGrid>
              <a:tr h="1792102">
                <a:tc>
                  <a:txBody>
                    <a:bodyPr anchor="t" rtlCol="false"/>
                    <a:lstStyle/>
                    <a:p>
                      <a:pPr algn="ctr">
                        <a:lnSpc>
                          <a:spcPts val="3500"/>
                        </a:lnSpc>
                        <a:defRPr/>
                      </a:pPr>
                      <a:endParaRPr lang="en-US" sz="1100"/>
                    </a:p>
                    <a:p>
                      <a:pPr algn="ctr">
                        <a:lnSpc>
                          <a:spcPts val="3500"/>
                        </a:lnSpc>
                      </a:pPr>
                      <a:r>
                        <a:rPr lang="en-US" sz="2500">
                          <a:solidFill>
                            <a:srgbClr val="000000"/>
                          </a:solidFill>
                          <a:latin typeface="Roboto Bold"/>
                        </a:rPr>
                        <a:t>Statiese toestand (</a:t>
                      </a:r>
                      <a:r>
                        <a:rPr lang="en-US" sz="2500">
                          <a:solidFill>
                            <a:srgbClr val="000000"/>
                          </a:solidFill>
                          <a:latin typeface="Roboto Bold Italics"/>
                        </a:rPr>
                        <a:t>static state</a:t>
                      </a:r>
                      <a:r>
                        <a:rPr lang="en-US" sz="2500">
                          <a:solidFill>
                            <a:srgbClr val="000000"/>
                          </a:solidFill>
                          <a:latin typeface="Roboto Bold"/>
                        </a:rPr>
                        <a:t>)</a:t>
                      </a:r>
                    </a:p>
                    <a:p>
                      <a:pPr algn="ctr">
                        <a:lnSpc>
                          <a:spcPts val="3500"/>
                        </a:lnSpc>
                      </a:pPr>
                      <a:r>
                        <a:rPr lang="en-US" sz="2500">
                          <a:solidFill>
                            <a:srgbClr val="000000"/>
                          </a:solidFill>
                          <a:latin typeface="Roboto Bold"/>
                        </a:rPr>
                        <a:t>  </a:t>
                      </a:r>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c>
                  <a:txBody>
                    <a:bodyPr anchor="t" rtlCol="false"/>
                    <a:lstStyle/>
                    <a:p>
                      <a:pPr algn="ctr">
                        <a:lnSpc>
                          <a:spcPts val="3500"/>
                        </a:lnSpc>
                        <a:defRPr/>
                      </a:pPr>
                      <a:r>
                        <a:rPr lang="en-US" sz="2500">
                          <a:solidFill>
                            <a:srgbClr val="000000"/>
                          </a:solidFill>
                          <a:latin typeface="Roboto Bold"/>
                        </a:rPr>
                        <a:t>Veranderende toestand (</a:t>
                      </a:r>
                      <a:r>
                        <a:rPr lang="en-US" sz="2500">
                          <a:solidFill>
                            <a:srgbClr val="000000"/>
                          </a:solidFill>
                          <a:latin typeface="Roboto Bold Italics"/>
                        </a:rPr>
                        <a:t>changing state</a:t>
                      </a:r>
                      <a:r>
                        <a:rPr lang="en-US" sz="2500">
                          <a:solidFill>
                            <a:srgbClr val="000000"/>
                          </a:solidFill>
                          <a:latin typeface="Roboto Bold"/>
                        </a:rPr>
                        <a:t>)</a:t>
                      </a:r>
                      <a:endParaRPr lang="en-US" sz="1100"/>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2031688">
                <a:tc>
                  <a:txBody>
                    <a:bodyPr anchor="t" rtlCol="false"/>
                    <a:lstStyle/>
                    <a:p>
                      <a:pPr algn="ctr">
                        <a:lnSpc>
                          <a:spcPts val="3080"/>
                        </a:lnSpc>
                        <a:defRPr/>
                      </a:pPr>
                      <a:r>
                        <a:rPr lang="en-US" sz="2200">
                          <a:solidFill>
                            <a:srgbClr val="000000"/>
                          </a:solidFill>
                          <a:latin typeface="Roboto"/>
                        </a:rPr>
                        <a:t>“Hy </a:t>
                      </a:r>
                      <a:r>
                        <a:rPr lang="en-US" sz="2200">
                          <a:solidFill>
                            <a:srgbClr val="000000"/>
                          </a:solidFill>
                          <a:latin typeface="Roboto Bold"/>
                        </a:rPr>
                        <a:t>is</a:t>
                      </a:r>
                      <a:r>
                        <a:rPr lang="en-US" sz="2200">
                          <a:solidFill>
                            <a:srgbClr val="000000"/>
                          </a:solidFill>
                          <a:latin typeface="Roboto"/>
                        </a:rPr>
                        <a:t> kwaad.”</a:t>
                      </a:r>
                      <a:endParaRPr lang="en-US" sz="1100"/>
                    </a:p>
                    <a:p>
                      <a:pPr algn="ctr">
                        <a:lnSpc>
                          <a:spcPts val="3080"/>
                        </a:lnSpc>
                      </a:pPr>
                    </a:p>
                    <a:p>
                      <a:pPr algn="ctr">
                        <a:lnSpc>
                          <a:spcPts val="3080"/>
                        </a:lnSpc>
                      </a:pPr>
                    </a:p>
                    <a:p>
                      <a:pPr algn="ctr">
                        <a:lnSpc>
                          <a:spcPts val="3080"/>
                        </a:lnSpc>
                      </a:pPr>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c>
                  <a:txBody>
                    <a:bodyPr anchor="t" rtlCol="false"/>
                    <a:lstStyle/>
                    <a:p>
                      <a:pPr algn="ctr">
                        <a:lnSpc>
                          <a:spcPts val="3080"/>
                        </a:lnSpc>
                        <a:defRPr/>
                      </a:pPr>
                      <a:r>
                        <a:rPr lang="en-US" sz="2200">
                          <a:solidFill>
                            <a:srgbClr val="000000"/>
                          </a:solidFill>
                          <a:latin typeface="Roboto"/>
                        </a:rPr>
                        <a:t>“Hy </a:t>
                      </a:r>
                      <a:r>
                        <a:rPr lang="en-US" sz="2200">
                          <a:solidFill>
                            <a:srgbClr val="000000"/>
                          </a:solidFill>
                          <a:latin typeface="Roboto Bold"/>
                        </a:rPr>
                        <a:t>word</a:t>
                      </a:r>
                      <a:r>
                        <a:rPr lang="en-US" sz="2200">
                          <a:solidFill>
                            <a:srgbClr val="000000"/>
                          </a:solidFill>
                          <a:latin typeface="Roboto"/>
                        </a:rPr>
                        <a:t> kwaad.”</a:t>
                      </a:r>
                      <a:endParaRPr lang="en-US" sz="1100"/>
                    </a:p>
                    <a:p>
                      <a:pPr algn="ctr">
                        <a:lnSpc>
                          <a:spcPts val="3080"/>
                        </a:lnSpc>
                      </a:pPr>
                    </a:p>
                    <a:p>
                      <a:pPr algn="ctr">
                        <a:lnSpc>
                          <a:spcPts val="3080"/>
                        </a:lnSpc>
                      </a:pPr>
                    </a:p>
                    <a:p>
                      <a:pPr algn="ctr">
                        <a:lnSpc>
                          <a:spcPts val="3080"/>
                        </a:lnSpc>
                      </a:pPr>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2424609">
                <a:tc>
                  <a:txBody>
                    <a:bodyPr anchor="t" rtlCol="false"/>
                    <a:lstStyle/>
                    <a:p>
                      <a:pPr algn="ctr">
                        <a:lnSpc>
                          <a:spcPts val="3080"/>
                        </a:lnSpc>
                        <a:defRPr/>
                      </a:pPr>
                      <a:r>
                        <a:rPr lang="en-US" sz="2200">
                          <a:solidFill>
                            <a:srgbClr val="000000"/>
                          </a:solidFill>
                          <a:latin typeface="Roboto"/>
                        </a:rPr>
                        <a:t>“Die pad </a:t>
                      </a:r>
                      <a:r>
                        <a:rPr lang="en-US" sz="2200">
                          <a:solidFill>
                            <a:srgbClr val="000000"/>
                          </a:solidFill>
                          <a:latin typeface="Roboto Bold"/>
                        </a:rPr>
                        <a:t>is</a:t>
                      </a:r>
                      <a:r>
                        <a:rPr lang="en-US" sz="2200">
                          <a:solidFill>
                            <a:srgbClr val="000000"/>
                          </a:solidFill>
                          <a:latin typeface="Roboto"/>
                        </a:rPr>
                        <a:t> grondpad.”</a:t>
                      </a:r>
                      <a:endParaRPr lang="en-US" sz="1100"/>
                    </a:p>
                    <a:p>
                      <a:pPr algn="ctr">
                        <a:lnSpc>
                          <a:spcPts val="3080"/>
                        </a:lnSpc>
                      </a:pPr>
                    </a:p>
                    <a:p>
                      <a:pPr algn="ctr">
                        <a:lnSpc>
                          <a:spcPts val="3080"/>
                        </a:lnSpc>
                      </a:pPr>
                    </a:p>
                    <a:p>
                      <a:pPr algn="ctr">
                        <a:lnSpc>
                          <a:spcPts val="3080"/>
                        </a:lnSpc>
                      </a:pPr>
                    </a:p>
                    <a:p>
                      <a:pPr algn="ctr">
                        <a:lnSpc>
                          <a:spcPts val="3080"/>
                        </a:lnSpc>
                      </a:pPr>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c>
                  <a:txBody>
                    <a:bodyPr anchor="t" rtlCol="false"/>
                    <a:lstStyle/>
                    <a:p>
                      <a:pPr algn="ctr">
                        <a:lnSpc>
                          <a:spcPts val="3080"/>
                        </a:lnSpc>
                        <a:defRPr/>
                      </a:pPr>
                      <a:r>
                        <a:rPr lang="en-US" sz="2200">
                          <a:solidFill>
                            <a:srgbClr val="000000"/>
                          </a:solidFill>
                          <a:latin typeface="Roboto"/>
                        </a:rPr>
                        <a:t>"Die pad </a:t>
                      </a:r>
                      <a:r>
                        <a:rPr lang="en-US" sz="2200">
                          <a:solidFill>
                            <a:srgbClr val="000000"/>
                          </a:solidFill>
                          <a:latin typeface="Roboto Bold"/>
                        </a:rPr>
                        <a:t>word</a:t>
                      </a:r>
                      <a:r>
                        <a:rPr lang="en-US" sz="2200">
                          <a:solidFill>
                            <a:srgbClr val="000000"/>
                          </a:solidFill>
                          <a:latin typeface="Roboto"/>
                        </a:rPr>
                        <a:t> grondpad.”</a:t>
                      </a:r>
                      <a:endParaRPr lang="en-US" sz="1100"/>
                    </a:p>
                    <a:p>
                      <a:pPr algn="ctr">
                        <a:lnSpc>
                          <a:spcPts val="3080"/>
                        </a:lnSpc>
                      </a:pPr>
                    </a:p>
                    <a:p>
                      <a:pPr algn="ctr">
                        <a:lnSpc>
                          <a:spcPts val="3080"/>
                        </a:lnSpc>
                      </a:pPr>
                    </a:p>
                    <a:p>
                      <a:pPr algn="ctr">
                        <a:lnSpc>
                          <a:spcPts val="3080"/>
                        </a:lnSpc>
                      </a:pPr>
                    </a:p>
                    <a:p>
                      <a:pPr algn="ctr">
                        <a:lnSpc>
                          <a:spcPts val="3080"/>
                        </a:lnSpc>
                      </a:pPr>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bl>
          </a:graphicData>
        </a:graphic>
      </p:graphicFrame>
      <p:sp>
        <p:nvSpPr>
          <p:cNvPr name="Freeform 8" id="8"/>
          <p:cNvSpPr/>
          <p:nvPr/>
        </p:nvSpPr>
        <p:spPr>
          <a:xfrm flipH="false" flipV="false" rot="0">
            <a:off x="4673015" y="6435930"/>
            <a:ext cx="1251903" cy="1120785"/>
          </a:xfrm>
          <a:custGeom>
            <a:avLst/>
            <a:gdLst/>
            <a:ahLst/>
            <a:cxnLst/>
            <a:rect r="r" b="b" t="t" l="l"/>
            <a:pathLst>
              <a:path h="1120785" w="1251903">
                <a:moveTo>
                  <a:pt x="0" y="0"/>
                </a:moveTo>
                <a:lnTo>
                  <a:pt x="1251903" y="0"/>
                </a:lnTo>
                <a:lnTo>
                  <a:pt x="1251903" y="1120785"/>
                </a:lnTo>
                <a:lnTo>
                  <a:pt x="0" y="1120785"/>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12904475" y="6428653"/>
            <a:ext cx="1251903" cy="1120785"/>
          </a:xfrm>
          <a:custGeom>
            <a:avLst/>
            <a:gdLst/>
            <a:ahLst/>
            <a:cxnLst/>
            <a:rect r="r" b="b" t="t" l="l"/>
            <a:pathLst>
              <a:path h="1120785" w="1251903">
                <a:moveTo>
                  <a:pt x="0" y="0"/>
                </a:moveTo>
                <a:lnTo>
                  <a:pt x="1251902" y="0"/>
                </a:lnTo>
                <a:lnTo>
                  <a:pt x="1251902" y="1120785"/>
                </a:lnTo>
                <a:lnTo>
                  <a:pt x="0" y="1120785"/>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0">
            <a:off x="9479562" y="6428653"/>
            <a:ext cx="1255683" cy="1128062"/>
          </a:xfrm>
          <a:custGeom>
            <a:avLst/>
            <a:gdLst/>
            <a:ahLst/>
            <a:cxnLst/>
            <a:rect r="r" b="b" t="t" l="l"/>
            <a:pathLst>
              <a:path h="1128062" w="1255683">
                <a:moveTo>
                  <a:pt x="0" y="0"/>
                </a:moveTo>
                <a:lnTo>
                  <a:pt x="1255683" y="0"/>
                </a:lnTo>
                <a:lnTo>
                  <a:pt x="1255683" y="1128062"/>
                </a:lnTo>
                <a:lnTo>
                  <a:pt x="0" y="112806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0">
            <a:off x="11193545" y="6820677"/>
            <a:ext cx="1137233" cy="344013"/>
          </a:xfrm>
          <a:custGeom>
            <a:avLst/>
            <a:gdLst/>
            <a:ahLst/>
            <a:cxnLst/>
            <a:rect r="r" b="b" t="t" l="l"/>
            <a:pathLst>
              <a:path h="344013" w="1137233">
                <a:moveTo>
                  <a:pt x="0" y="0"/>
                </a:moveTo>
                <a:lnTo>
                  <a:pt x="1137234" y="0"/>
                </a:lnTo>
                <a:lnTo>
                  <a:pt x="1137234" y="344013"/>
                </a:lnTo>
                <a:lnTo>
                  <a:pt x="0" y="344013"/>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2" id="12"/>
          <p:cNvSpPr/>
          <p:nvPr/>
        </p:nvSpPr>
        <p:spPr>
          <a:xfrm flipH="false" flipV="false" rot="0">
            <a:off x="4673015" y="8427840"/>
            <a:ext cx="1110654" cy="1633315"/>
          </a:xfrm>
          <a:custGeom>
            <a:avLst/>
            <a:gdLst/>
            <a:ahLst/>
            <a:cxnLst/>
            <a:rect r="r" b="b" t="t" l="l"/>
            <a:pathLst>
              <a:path h="1633315" w="1110654">
                <a:moveTo>
                  <a:pt x="0" y="0"/>
                </a:moveTo>
                <a:lnTo>
                  <a:pt x="1110654" y="0"/>
                </a:lnTo>
                <a:lnTo>
                  <a:pt x="1110654" y="1633314"/>
                </a:lnTo>
                <a:lnTo>
                  <a:pt x="0" y="1633314"/>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13" id="13"/>
          <p:cNvSpPr/>
          <p:nvPr/>
        </p:nvSpPr>
        <p:spPr>
          <a:xfrm flipH="false" flipV="false" rot="0">
            <a:off x="11538091" y="9225244"/>
            <a:ext cx="1137233" cy="344013"/>
          </a:xfrm>
          <a:custGeom>
            <a:avLst/>
            <a:gdLst/>
            <a:ahLst/>
            <a:cxnLst/>
            <a:rect r="r" b="b" t="t" l="l"/>
            <a:pathLst>
              <a:path h="344013" w="1137233">
                <a:moveTo>
                  <a:pt x="0" y="0"/>
                </a:moveTo>
                <a:lnTo>
                  <a:pt x="1137234" y="0"/>
                </a:lnTo>
                <a:lnTo>
                  <a:pt x="1137234" y="344013"/>
                </a:lnTo>
                <a:lnTo>
                  <a:pt x="0" y="344013"/>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4" id="14"/>
          <p:cNvSpPr/>
          <p:nvPr/>
        </p:nvSpPr>
        <p:spPr>
          <a:xfrm flipH="false" flipV="false" rot="0">
            <a:off x="9231861" y="8526449"/>
            <a:ext cx="1534705" cy="1534705"/>
          </a:xfrm>
          <a:custGeom>
            <a:avLst/>
            <a:gdLst/>
            <a:ahLst/>
            <a:cxnLst/>
            <a:rect r="r" b="b" t="t" l="l"/>
            <a:pathLst>
              <a:path h="1534705" w="1534705">
                <a:moveTo>
                  <a:pt x="0" y="0"/>
                </a:moveTo>
                <a:lnTo>
                  <a:pt x="1534705" y="0"/>
                </a:lnTo>
                <a:lnTo>
                  <a:pt x="1534705" y="1534705"/>
                </a:lnTo>
                <a:lnTo>
                  <a:pt x="0" y="1534705"/>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TextBox 15" id="15"/>
          <p:cNvSpPr txBox="true"/>
          <p:nvPr/>
        </p:nvSpPr>
        <p:spPr>
          <a:xfrm rot="0">
            <a:off x="2506690" y="1460774"/>
            <a:ext cx="13274620" cy="1854200"/>
          </a:xfrm>
          <a:prstGeom prst="rect">
            <a:avLst/>
          </a:prstGeom>
        </p:spPr>
        <p:txBody>
          <a:bodyPr anchor="t" rtlCol="false" tIns="0" lIns="0" bIns="0" rIns="0">
            <a:spAutoFit/>
          </a:bodyPr>
          <a:lstStyle/>
          <a:p>
            <a:pPr algn="ctr">
              <a:lnSpc>
                <a:spcPts val="4900"/>
              </a:lnSpc>
            </a:pPr>
            <a:r>
              <a:rPr lang="en-US" sz="3500">
                <a:solidFill>
                  <a:srgbClr val="FFFFFF"/>
                </a:solidFill>
                <a:latin typeface="Roboto"/>
              </a:rPr>
              <a:t>Wanneer ’n mens ’n statiese toestand (</a:t>
            </a:r>
            <a:r>
              <a:rPr lang="en-US" sz="3500">
                <a:solidFill>
                  <a:srgbClr val="FFFFFF"/>
                </a:solidFill>
                <a:latin typeface="Roboto Italics"/>
              </a:rPr>
              <a:t>static state</a:t>
            </a:r>
            <a:r>
              <a:rPr lang="en-US" sz="3500">
                <a:solidFill>
                  <a:srgbClr val="FFFFFF"/>
                </a:solidFill>
                <a:latin typeface="Roboto"/>
              </a:rPr>
              <a:t>) wil wys,</a:t>
            </a:r>
          </a:p>
          <a:p>
            <a:pPr algn="ctr">
              <a:lnSpc>
                <a:spcPts val="4900"/>
              </a:lnSpc>
            </a:pPr>
            <a:r>
              <a:rPr lang="en-US" sz="3500">
                <a:solidFill>
                  <a:srgbClr val="FFFFFF"/>
                </a:solidFill>
                <a:latin typeface="Roboto"/>
              </a:rPr>
              <a:t>word “is” gebruik. Wanneer ’n mens ’n veranderende toestand</a:t>
            </a:r>
          </a:p>
          <a:p>
            <a:pPr algn="ctr">
              <a:lnSpc>
                <a:spcPts val="4900"/>
              </a:lnSpc>
              <a:spcBef>
                <a:spcPct val="0"/>
              </a:spcBef>
            </a:pPr>
            <a:r>
              <a:rPr lang="en-US" sz="3500">
                <a:solidFill>
                  <a:srgbClr val="FFFFFF"/>
                </a:solidFill>
                <a:latin typeface="Roboto"/>
              </a:rPr>
              <a:t>(</a:t>
            </a:r>
            <a:r>
              <a:rPr lang="en-US" sz="3500">
                <a:solidFill>
                  <a:srgbClr val="FFFFFF"/>
                </a:solidFill>
                <a:latin typeface="Roboto Italics"/>
              </a:rPr>
              <a:t>changing state</a:t>
            </a:r>
            <a:r>
              <a:rPr lang="en-US" sz="3500">
                <a:solidFill>
                  <a:srgbClr val="FFFFFF"/>
                </a:solidFill>
                <a:latin typeface="Roboto"/>
              </a:rPr>
              <a:t>) wil wys, word “word” gebruik.</a:t>
            </a:r>
          </a:p>
        </p:txBody>
      </p:sp>
      <p:sp>
        <p:nvSpPr>
          <p:cNvPr name="Freeform 16" id="16"/>
          <p:cNvSpPr/>
          <p:nvPr/>
        </p:nvSpPr>
        <p:spPr>
          <a:xfrm flipH="false" flipV="false" rot="0">
            <a:off x="13449595" y="8408587"/>
            <a:ext cx="1110654" cy="1633315"/>
          </a:xfrm>
          <a:custGeom>
            <a:avLst/>
            <a:gdLst/>
            <a:ahLst/>
            <a:cxnLst/>
            <a:rect r="r" b="b" t="t" l="l"/>
            <a:pathLst>
              <a:path h="1633315" w="1110654">
                <a:moveTo>
                  <a:pt x="0" y="0"/>
                </a:moveTo>
                <a:lnTo>
                  <a:pt x="1110654" y="0"/>
                </a:lnTo>
                <a:lnTo>
                  <a:pt x="1110654" y="1633315"/>
                </a:lnTo>
                <a:lnTo>
                  <a:pt x="0" y="163331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3525088" y="2845509"/>
            <a:ext cx="11237823" cy="4595982"/>
          </a:xfrm>
          <a:custGeom>
            <a:avLst/>
            <a:gdLst/>
            <a:ahLst/>
            <a:cxnLst/>
            <a:rect r="r" b="b" t="t" l="l"/>
            <a:pathLst>
              <a:path h="4595982" w="11237823">
                <a:moveTo>
                  <a:pt x="0" y="0"/>
                </a:moveTo>
                <a:lnTo>
                  <a:pt x="11237824" y="0"/>
                </a:lnTo>
                <a:lnTo>
                  <a:pt x="11237824" y="4595982"/>
                </a:lnTo>
                <a:lnTo>
                  <a:pt x="0" y="4595982"/>
                </a:lnTo>
                <a:lnTo>
                  <a:pt x="0" y="0"/>
                </a:lnTo>
                <a:close/>
              </a:path>
            </a:pathLst>
          </a:custGeom>
          <a:blipFill>
            <a:blip r:embed="rId2"/>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DAGDbci4s2g</dc:identifier>
  <dcterms:modified xsi:type="dcterms:W3CDTF">2011-08-01T06:04:30Z</dcterms:modified>
  <cp:revision>1</cp:revision>
  <dc:title>Hulpmiddel vir onderwyser</dc:title>
</cp:coreProperties>
</file>