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3"/>
  </p:notesMasterIdLst>
  <p:sldIdLst>
    <p:sldId id="292" r:id="rId3"/>
    <p:sldId id="293" r:id="rId4"/>
    <p:sldId id="294" r:id="rId5"/>
    <p:sldId id="295" r:id="rId6"/>
    <p:sldId id="296" r:id="rId7"/>
    <p:sldId id="297" r:id="rId8"/>
    <p:sldId id="298" r:id="rId9"/>
    <p:sldId id="299" r:id="rId10"/>
    <p:sldId id="300" r:id="rId11"/>
    <p:sldId id="301" r:id="rId12"/>
    <p:sldId id="302" r:id="rId13"/>
    <p:sldId id="330" r:id="rId14"/>
    <p:sldId id="304" r:id="rId15"/>
    <p:sldId id="329" r:id="rId16"/>
    <p:sldId id="305" r:id="rId17"/>
    <p:sldId id="306" r:id="rId18"/>
    <p:sldId id="331" r:id="rId19"/>
    <p:sldId id="307" r:id="rId20"/>
    <p:sldId id="308" r:id="rId21"/>
    <p:sldId id="328" r:id="rId22"/>
  </p:sldIdLst>
  <p:sldSz cx="12192000" cy="6858000"/>
  <p:notesSz cx="6858000" cy="9144000"/>
  <p:defaultTextStyle>
    <a:defPPr>
      <a:defRPr lang="af-Z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3085" autoAdjust="0"/>
  </p:normalViewPr>
  <p:slideViewPr>
    <p:cSldViewPr snapToGrid="0">
      <p:cViewPr varScale="1">
        <p:scale>
          <a:sx n="51" d="100"/>
          <a:sy n="51" d="100"/>
        </p:scale>
        <p:origin x="1906" y="2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af-Z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A077E33-F43F-42F3-8A39-91A917E76D44}" type="datetimeFigureOut">
              <a:rPr lang="af-ZA" smtClean="0"/>
              <a:t>2025-03-10</a:t>
            </a:fld>
            <a:endParaRPr lang="af-Z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f-Z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af-Z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4BD99E-0C6B-49E7-96BC-67AD1194D3E0}" type="slidenum">
              <a:rPr lang="af-ZA" smtClean="0"/>
              <a:t>‹#›</a:t>
            </a:fld>
            <a:endParaRPr lang="af-ZA"/>
          </a:p>
        </p:txBody>
      </p:sp>
    </p:spTree>
    <p:extLst>
      <p:ext uri="{BB962C8B-B14F-4D97-AF65-F5344CB8AC3E}">
        <p14:creationId xmlns:p14="http://schemas.microsoft.com/office/powerpoint/2010/main" val="10725413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dirty="0"/>
          </a:p>
          <a:p>
            <a:r>
              <a:rPr lang="en-US" dirty="0" err="1"/>
              <a:t>Skets</a:t>
            </a:r>
            <a:r>
              <a:rPr lang="en-US" dirty="0"/>
              <a:t> ’n </a:t>
            </a:r>
            <a:r>
              <a:rPr lang="en-US" dirty="0" err="1"/>
              <a:t>konteks</a:t>
            </a:r>
            <a:r>
              <a:rPr lang="en-US" dirty="0"/>
              <a:t> </a:t>
            </a:r>
            <a:r>
              <a:rPr lang="en-US" dirty="0" err="1"/>
              <a:t>vir</a:t>
            </a:r>
            <a:r>
              <a:rPr lang="en-US" dirty="0"/>
              <a:t> </a:t>
            </a:r>
            <a:r>
              <a:rPr lang="en-US" dirty="0" err="1"/>
              <a:t>jou</a:t>
            </a:r>
            <a:r>
              <a:rPr lang="en-US" dirty="0"/>
              <a:t> </a:t>
            </a:r>
            <a:r>
              <a:rPr lang="en-US" dirty="0" err="1"/>
              <a:t>leerders</a:t>
            </a:r>
            <a:r>
              <a:rPr lang="en-US" dirty="0"/>
              <a:t>. </a:t>
            </a:r>
            <a:r>
              <a:rPr lang="en-US" dirty="0" err="1"/>
              <a:t>Verduidelik</a:t>
            </a:r>
            <a:r>
              <a:rPr lang="en-US" dirty="0"/>
              <a:t> </a:t>
            </a:r>
            <a:r>
              <a:rPr lang="en-US" dirty="0" err="1"/>
              <a:t>dat</a:t>
            </a:r>
            <a:r>
              <a:rPr lang="en-US" dirty="0"/>
              <a:t> </a:t>
            </a:r>
            <a:r>
              <a:rPr lang="en-US" dirty="0" err="1"/>
              <a:t>televisie</a:t>
            </a:r>
            <a:r>
              <a:rPr lang="en-US" dirty="0"/>
              <a:t>- of </a:t>
            </a:r>
            <a:r>
              <a:rPr lang="en-US" dirty="0" err="1"/>
              <a:t>filmsterre</a:t>
            </a:r>
            <a:r>
              <a:rPr lang="en-US" dirty="0"/>
              <a:t> in die </a:t>
            </a:r>
            <a:r>
              <a:rPr lang="en-US" dirty="0" err="1"/>
              <a:t>kollig</a:t>
            </a:r>
            <a:r>
              <a:rPr lang="en-US" dirty="0"/>
              <a:t> is, met </a:t>
            </a:r>
            <a:r>
              <a:rPr lang="en-US" dirty="0" err="1"/>
              <a:t>ander</a:t>
            </a:r>
            <a:r>
              <a:rPr lang="en-US" dirty="0"/>
              <a:t> </a:t>
            </a:r>
            <a:r>
              <a:rPr lang="en-US" dirty="0" err="1"/>
              <a:t>woorde</a:t>
            </a:r>
            <a:r>
              <a:rPr lang="en-US" dirty="0"/>
              <a:t> </a:t>
            </a:r>
            <a:r>
              <a:rPr lang="en-US" dirty="0" err="1"/>
              <a:t>hulle</a:t>
            </a:r>
            <a:r>
              <a:rPr lang="en-US" dirty="0"/>
              <a:t> </a:t>
            </a:r>
            <a:r>
              <a:rPr lang="en-US" dirty="0" err="1"/>
              <a:t>kry</a:t>
            </a:r>
            <a:r>
              <a:rPr lang="en-US" dirty="0"/>
              <a:t> </a:t>
            </a:r>
            <a:r>
              <a:rPr lang="en-US" dirty="0" err="1"/>
              <a:t>baie</a:t>
            </a:r>
            <a:r>
              <a:rPr lang="en-US" dirty="0"/>
              <a:t> </a:t>
            </a:r>
            <a:r>
              <a:rPr lang="en-US" dirty="0" err="1"/>
              <a:t>aandag</a:t>
            </a:r>
            <a:r>
              <a:rPr lang="en-US" dirty="0"/>
              <a:t>. Ons </a:t>
            </a:r>
            <a:r>
              <a:rPr lang="en-US" dirty="0" err="1"/>
              <a:t>herken</a:t>
            </a:r>
            <a:r>
              <a:rPr lang="en-US" dirty="0"/>
              <a:t> </a:t>
            </a:r>
            <a:r>
              <a:rPr lang="en-US" dirty="0" err="1"/>
              <a:t>hulle</a:t>
            </a:r>
            <a:r>
              <a:rPr lang="en-US" dirty="0"/>
              <a:t>, </a:t>
            </a:r>
            <a:r>
              <a:rPr lang="en-US" dirty="0" err="1"/>
              <a:t>omdat</a:t>
            </a:r>
            <a:r>
              <a:rPr lang="en-US" dirty="0"/>
              <a:t> </a:t>
            </a:r>
            <a:r>
              <a:rPr lang="en-US" dirty="0" err="1"/>
              <a:t>hulle</a:t>
            </a:r>
            <a:r>
              <a:rPr lang="en-US" dirty="0"/>
              <a:t> of </a:t>
            </a:r>
            <a:r>
              <a:rPr lang="en-US" dirty="0" err="1"/>
              <a:t>ander</a:t>
            </a:r>
            <a:r>
              <a:rPr lang="en-US" dirty="0"/>
              <a:t> </a:t>
            </a:r>
            <a:r>
              <a:rPr lang="en-US" dirty="0" err="1"/>
              <a:t>rol</a:t>
            </a:r>
            <a:r>
              <a:rPr lang="en-US" dirty="0"/>
              <a:t> in ’n </a:t>
            </a:r>
            <a:r>
              <a:rPr lang="en-US" dirty="0" err="1"/>
              <a:t>televisiereeks</a:t>
            </a:r>
            <a:r>
              <a:rPr lang="en-US" dirty="0"/>
              <a:t> of film </a:t>
            </a:r>
            <a:r>
              <a:rPr lang="en-US" dirty="0" err="1"/>
              <a:t>vertolk</a:t>
            </a:r>
            <a:r>
              <a:rPr lang="en-US" dirty="0"/>
              <a:t> het.  </a:t>
            </a:r>
          </a:p>
          <a:p>
            <a:endParaRPr lang="en-US" dirty="0"/>
          </a:p>
          <a:p>
            <a:r>
              <a:rPr lang="en-US" dirty="0" err="1"/>
              <a:t>Wys</a:t>
            </a:r>
            <a:r>
              <a:rPr lang="en-US" dirty="0"/>
              <a:t> </a:t>
            </a:r>
            <a:r>
              <a:rPr lang="en-US" dirty="0" err="1"/>
              <a:t>nou</a:t>
            </a:r>
            <a:r>
              <a:rPr lang="en-US" dirty="0"/>
              <a:t> ’n </a:t>
            </a:r>
            <a:r>
              <a:rPr lang="en-US" dirty="0" err="1"/>
              <a:t>paar</a:t>
            </a:r>
            <a:r>
              <a:rPr lang="en-US" dirty="0"/>
              <a:t> </a:t>
            </a:r>
            <a:r>
              <a:rPr lang="en-US" dirty="0" err="1"/>
              <a:t>prente</a:t>
            </a:r>
            <a:r>
              <a:rPr lang="en-US" dirty="0"/>
              <a:t> van </a:t>
            </a:r>
            <a:r>
              <a:rPr lang="en-US" dirty="0" err="1"/>
              <a:t>bekendes</a:t>
            </a:r>
            <a:r>
              <a:rPr lang="en-US" dirty="0"/>
              <a:t> </a:t>
            </a:r>
            <a:r>
              <a:rPr lang="en-US" dirty="0" err="1"/>
              <a:t>en</a:t>
            </a:r>
            <a:r>
              <a:rPr lang="en-US" dirty="0"/>
              <a:t> </a:t>
            </a:r>
            <a:r>
              <a:rPr lang="en-US" dirty="0" err="1"/>
              <a:t>vra</a:t>
            </a:r>
            <a:r>
              <a:rPr lang="en-US" dirty="0"/>
              <a:t> </a:t>
            </a:r>
            <a:r>
              <a:rPr lang="en-US" dirty="0" err="1"/>
              <a:t>vir</a:t>
            </a:r>
            <a:r>
              <a:rPr lang="en-US" dirty="0"/>
              <a:t> die </a:t>
            </a:r>
            <a:r>
              <a:rPr lang="en-US" dirty="0" err="1"/>
              <a:t>leerders</a:t>
            </a:r>
            <a:r>
              <a:rPr lang="en-US" dirty="0"/>
              <a:t> in </a:t>
            </a:r>
            <a:r>
              <a:rPr lang="en-US" dirty="0" err="1"/>
              <a:t>watter</a:t>
            </a:r>
            <a:r>
              <a:rPr lang="en-US" dirty="0"/>
              <a:t> </a:t>
            </a:r>
            <a:r>
              <a:rPr lang="en-US" dirty="0" err="1"/>
              <a:t>televisiereeks</a:t>
            </a:r>
            <a:r>
              <a:rPr lang="en-US" dirty="0"/>
              <a:t> of film die </a:t>
            </a:r>
            <a:r>
              <a:rPr lang="en-US" dirty="0" err="1"/>
              <a:t>betrokke</a:t>
            </a:r>
            <a:r>
              <a:rPr lang="en-US" dirty="0"/>
              <a:t> </a:t>
            </a:r>
            <a:r>
              <a:rPr lang="en-US" dirty="0" err="1"/>
              <a:t>persoon</a:t>
            </a:r>
            <a:r>
              <a:rPr lang="en-US" dirty="0"/>
              <a:t> </a:t>
            </a:r>
            <a:r>
              <a:rPr lang="en-US" dirty="0" err="1"/>
              <a:t>voorkom</a:t>
            </a:r>
            <a:r>
              <a:rPr lang="en-US" dirty="0"/>
              <a:t>. Jy sou </a:t>
            </a:r>
            <a:r>
              <a:rPr lang="en-US" dirty="0" err="1"/>
              <a:t>selfs</a:t>
            </a:r>
            <a:r>
              <a:rPr lang="en-US" dirty="0"/>
              <a:t> ’n </a:t>
            </a:r>
            <a:r>
              <a:rPr lang="en-US" dirty="0" err="1"/>
              <a:t>dag</a:t>
            </a:r>
            <a:r>
              <a:rPr lang="en-US" dirty="0"/>
              <a:t> </a:t>
            </a:r>
            <a:r>
              <a:rPr lang="en-US" dirty="0" err="1"/>
              <a:t>voor</a:t>
            </a:r>
            <a:r>
              <a:rPr lang="en-US" dirty="0"/>
              <a:t> die </a:t>
            </a:r>
            <a:r>
              <a:rPr lang="en-US" dirty="0" err="1"/>
              <a:t>tyd</a:t>
            </a:r>
            <a:r>
              <a:rPr lang="en-US" dirty="0"/>
              <a:t> </a:t>
            </a:r>
            <a:r>
              <a:rPr lang="en-US" dirty="0" err="1"/>
              <a:t>vir</a:t>
            </a:r>
            <a:r>
              <a:rPr lang="en-US" dirty="0"/>
              <a:t> </a:t>
            </a:r>
            <a:r>
              <a:rPr lang="en-US" dirty="0" err="1"/>
              <a:t>jou</a:t>
            </a:r>
            <a:r>
              <a:rPr lang="en-US" dirty="0"/>
              <a:t> </a:t>
            </a:r>
            <a:r>
              <a:rPr lang="en-US" dirty="0" err="1"/>
              <a:t>leerders</a:t>
            </a:r>
            <a:r>
              <a:rPr lang="en-US" dirty="0"/>
              <a:t> </a:t>
            </a:r>
            <a:r>
              <a:rPr lang="en-US" dirty="0" err="1"/>
              <a:t>kon</a:t>
            </a:r>
            <a:r>
              <a:rPr lang="en-US" dirty="0"/>
              <a:t> </a:t>
            </a:r>
            <a:r>
              <a:rPr lang="en-US" dirty="0" err="1"/>
              <a:t>vra</a:t>
            </a:r>
            <a:r>
              <a:rPr lang="en-US" dirty="0"/>
              <a:t> om </a:t>
            </a:r>
            <a:r>
              <a:rPr lang="en-US" dirty="0" err="1"/>
              <a:t>prente</a:t>
            </a:r>
            <a:r>
              <a:rPr lang="en-US" dirty="0"/>
              <a:t> </a:t>
            </a:r>
            <a:r>
              <a:rPr lang="en-US" dirty="0" err="1"/>
              <a:t>uit</a:t>
            </a:r>
            <a:r>
              <a:rPr lang="en-US" dirty="0"/>
              <a:t> </a:t>
            </a:r>
            <a:r>
              <a:rPr lang="en-US" dirty="0" err="1"/>
              <a:t>byvoorbeeld</a:t>
            </a:r>
            <a:r>
              <a:rPr lang="en-US" dirty="0"/>
              <a:t> die </a:t>
            </a:r>
            <a:r>
              <a:rPr lang="en-US" dirty="0" err="1"/>
              <a:t>Huisgenoot</a:t>
            </a:r>
            <a:r>
              <a:rPr lang="en-US" dirty="0"/>
              <a:t> </a:t>
            </a:r>
            <a:r>
              <a:rPr lang="en-US" dirty="0" err="1"/>
              <a:t>saam</a:t>
            </a:r>
            <a:r>
              <a:rPr lang="en-US" dirty="0"/>
              <a:t> </a:t>
            </a:r>
            <a:r>
              <a:rPr lang="en-US" dirty="0" err="1"/>
              <a:t>te</a:t>
            </a:r>
            <a:r>
              <a:rPr lang="en-US" dirty="0"/>
              <a:t> bring </a:t>
            </a:r>
            <a:r>
              <a:rPr lang="en-US" dirty="0" err="1"/>
              <a:t>klaskamer</a:t>
            </a:r>
            <a:r>
              <a:rPr lang="en-US" dirty="0"/>
              <a:t> toe, </a:t>
            </a:r>
            <a:r>
              <a:rPr lang="en-US" dirty="0" err="1"/>
              <a:t>sodat</a:t>
            </a:r>
            <a:r>
              <a:rPr lang="en-US" dirty="0"/>
              <a:t> </a:t>
            </a:r>
            <a:r>
              <a:rPr lang="en-US" dirty="0" err="1"/>
              <a:t>jy</a:t>
            </a:r>
            <a:r>
              <a:rPr lang="en-US" dirty="0"/>
              <a:t> </a:t>
            </a:r>
            <a:r>
              <a:rPr lang="en-US" dirty="0" err="1"/>
              <a:t>dit</a:t>
            </a:r>
            <a:r>
              <a:rPr lang="en-US" dirty="0"/>
              <a:t> op die bord </a:t>
            </a:r>
            <a:r>
              <a:rPr lang="en-US" dirty="0" err="1"/>
              <a:t>kon</a:t>
            </a:r>
            <a:r>
              <a:rPr lang="en-US" dirty="0"/>
              <a:t> </a:t>
            </a:r>
            <a:r>
              <a:rPr lang="en-US" dirty="0" err="1"/>
              <a:t>plak</a:t>
            </a:r>
            <a:r>
              <a:rPr lang="en-US" dirty="0"/>
              <a:t>, want op </a:t>
            </a:r>
            <a:r>
              <a:rPr lang="en-US" dirty="0" err="1"/>
              <a:t>hierdie</a:t>
            </a:r>
            <a:r>
              <a:rPr lang="en-US" dirty="0"/>
              <a:t> </a:t>
            </a:r>
            <a:r>
              <a:rPr lang="en-US" dirty="0" err="1"/>
              <a:t>wyse</a:t>
            </a:r>
            <a:r>
              <a:rPr lang="en-US" dirty="0"/>
              <a:t> </a:t>
            </a:r>
            <a:r>
              <a:rPr lang="en-US" dirty="0" err="1"/>
              <a:t>verseker</a:t>
            </a:r>
            <a:r>
              <a:rPr lang="en-US" dirty="0"/>
              <a:t> </a:t>
            </a:r>
            <a:r>
              <a:rPr lang="en-US" dirty="0" err="1"/>
              <a:t>jy</a:t>
            </a:r>
            <a:r>
              <a:rPr lang="en-US" dirty="0"/>
              <a:t> </a:t>
            </a:r>
            <a:r>
              <a:rPr lang="en-US" dirty="0" err="1"/>
              <a:t>dat</a:t>
            </a:r>
            <a:r>
              <a:rPr lang="en-US" dirty="0"/>
              <a:t> die </a:t>
            </a:r>
            <a:r>
              <a:rPr lang="en-US" dirty="0" err="1"/>
              <a:t>bekende</a:t>
            </a:r>
            <a:r>
              <a:rPr lang="en-US" dirty="0"/>
              <a:t> </a:t>
            </a:r>
            <a:r>
              <a:rPr lang="en-US" dirty="0" err="1"/>
              <a:t>deel</a:t>
            </a:r>
            <a:r>
              <a:rPr lang="en-US" dirty="0"/>
              <a:t> van die </a:t>
            </a:r>
            <a:r>
              <a:rPr lang="en-US" dirty="0" err="1"/>
              <a:t>verwysingsraamwerk</a:t>
            </a:r>
            <a:r>
              <a:rPr lang="en-US" dirty="0"/>
              <a:t> van </a:t>
            </a:r>
            <a:r>
              <a:rPr lang="en-US" dirty="0" err="1"/>
              <a:t>jou</a:t>
            </a:r>
            <a:r>
              <a:rPr lang="en-US" dirty="0"/>
              <a:t> </a:t>
            </a:r>
            <a:r>
              <a:rPr lang="en-US" dirty="0" err="1"/>
              <a:t>leerders</a:t>
            </a:r>
            <a:r>
              <a:rPr lang="en-US" dirty="0"/>
              <a:t> </a:t>
            </a:r>
            <a:r>
              <a:rPr lang="en-US" dirty="0" err="1"/>
              <a:t>vorm</a:t>
            </a:r>
            <a:r>
              <a:rPr lang="en-US" dirty="0"/>
              <a:t>.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Jy </a:t>
            </a:r>
            <a:r>
              <a:rPr lang="en-US" dirty="0" err="1"/>
              <a:t>kan</a:t>
            </a:r>
            <a:r>
              <a:rPr lang="en-US" dirty="0"/>
              <a:t> dan </a:t>
            </a:r>
            <a:r>
              <a:rPr lang="en-US" dirty="0" err="1"/>
              <a:t>voortgaan</a:t>
            </a:r>
            <a:r>
              <a:rPr lang="en-US" dirty="0"/>
              <a:t> om </a:t>
            </a:r>
            <a:r>
              <a:rPr lang="en-US" dirty="0" err="1"/>
              <a:t>te</a:t>
            </a:r>
            <a:r>
              <a:rPr lang="en-US" dirty="0"/>
              <a:t> </a:t>
            </a:r>
            <a:r>
              <a:rPr lang="en-US" dirty="0" err="1"/>
              <a:t>verduidelik</a:t>
            </a:r>
            <a:r>
              <a:rPr lang="en-US" dirty="0"/>
              <a:t> </a:t>
            </a:r>
            <a:r>
              <a:rPr lang="en-US" dirty="0" err="1"/>
              <a:t>dat</a:t>
            </a:r>
            <a:r>
              <a:rPr lang="en-US" dirty="0"/>
              <a:t> </a:t>
            </a:r>
            <a:r>
              <a:rPr lang="en-US" dirty="0" err="1"/>
              <a:t>nie</a:t>
            </a:r>
            <a:r>
              <a:rPr lang="en-US" dirty="0"/>
              <a:t> alle </a:t>
            </a:r>
            <a:r>
              <a:rPr lang="en-US" dirty="0" err="1"/>
              <a:t>sterre</a:t>
            </a:r>
            <a:r>
              <a:rPr lang="en-US" dirty="0"/>
              <a:t> ewe </a:t>
            </a:r>
            <a:r>
              <a:rPr lang="en-US" dirty="0" err="1"/>
              <a:t>beroemd</a:t>
            </a:r>
            <a:r>
              <a:rPr lang="en-US" dirty="0"/>
              <a:t> is </a:t>
            </a:r>
            <a:r>
              <a:rPr lang="en-US" dirty="0" err="1"/>
              <a:t>nie</a:t>
            </a:r>
            <a:r>
              <a:rPr lang="en-US" dirty="0"/>
              <a:t>. </a:t>
            </a:r>
          </a:p>
          <a:p>
            <a:endParaRPr lang="en-US" dirty="0"/>
          </a:p>
          <a:p>
            <a:r>
              <a:rPr lang="en-US" dirty="0" err="1"/>
              <a:t>Sterre</a:t>
            </a:r>
            <a:r>
              <a:rPr lang="en-US" dirty="0"/>
              <a:t> </a:t>
            </a:r>
            <a:r>
              <a:rPr lang="en-US" dirty="0" err="1"/>
              <a:t>kan</a:t>
            </a:r>
            <a:r>
              <a:rPr lang="en-US" dirty="0"/>
              <a:t> </a:t>
            </a:r>
            <a:r>
              <a:rPr lang="en-US" dirty="0" err="1"/>
              <a:t>onder</a:t>
            </a:r>
            <a:r>
              <a:rPr lang="en-US" dirty="0"/>
              <a:t> </a:t>
            </a:r>
            <a:r>
              <a:rPr lang="en-US" dirty="0" err="1"/>
              <a:t>andere</a:t>
            </a:r>
            <a:r>
              <a:rPr lang="en-US" dirty="0"/>
              <a:t> as A-</a:t>
            </a:r>
            <a:r>
              <a:rPr lang="en-US" dirty="0" err="1"/>
              <a:t>lys</a:t>
            </a:r>
            <a:r>
              <a:rPr lang="en-US" dirty="0"/>
              <a:t>-</a:t>
            </a:r>
            <a:r>
              <a:rPr lang="en-US" dirty="0" err="1"/>
              <a:t>sterre</a:t>
            </a:r>
            <a:r>
              <a:rPr lang="en-US" dirty="0"/>
              <a:t> of B-</a:t>
            </a:r>
            <a:r>
              <a:rPr lang="en-US" dirty="0" err="1"/>
              <a:t>lys</a:t>
            </a:r>
            <a:r>
              <a:rPr lang="en-US" dirty="0"/>
              <a:t>-</a:t>
            </a:r>
            <a:r>
              <a:rPr lang="en-US" dirty="0" err="1"/>
              <a:t>sterre</a:t>
            </a:r>
            <a:r>
              <a:rPr lang="en-US" dirty="0"/>
              <a:t> </a:t>
            </a:r>
            <a:r>
              <a:rPr lang="en-US" dirty="0" err="1"/>
              <a:t>geklassifiseer</a:t>
            </a:r>
            <a:r>
              <a:rPr lang="en-US" dirty="0"/>
              <a:t> word. </a:t>
            </a:r>
          </a:p>
          <a:p>
            <a:endParaRPr lang="en-US" dirty="0"/>
          </a:p>
          <a:p>
            <a:r>
              <a:rPr lang="en-US" dirty="0" err="1"/>
              <a:t>Vra</a:t>
            </a:r>
            <a:r>
              <a:rPr lang="en-US" dirty="0"/>
              <a:t> </a:t>
            </a:r>
            <a:r>
              <a:rPr lang="en-US" dirty="0" err="1"/>
              <a:t>vir</a:t>
            </a:r>
            <a:r>
              <a:rPr lang="en-US" dirty="0"/>
              <a:t> </a:t>
            </a:r>
            <a:r>
              <a:rPr lang="en-US" dirty="0" err="1"/>
              <a:t>hulle</a:t>
            </a:r>
            <a:r>
              <a:rPr lang="en-US" dirty="0"/>
              <a:t> om die </a:t>
            </a:r>
            <a:r>
              <a:rPr lang="en-US" dirty="0" err="1"/>
              <a:t>akteurs</a:t>
            </a:r>
            <a:r>
              <a:rPr lang="en-US" dirty="0"/>
              <a:t> op die </a:t>
            </a:r>
            <a:r>
              <a:rPr lang="en-US" dirty="0" err="1"/>
              <a:t>skyfie</a:t>
            </a:r>
            <a:r>
              <a:rPr lang="en-US" dirty="0"/>
              <a:t> </a:t>
            </a:r>
            <a:r>
              <a:rPr lang="en-US" dirty="0" err="1"/>
              <a:t>te</a:t>
            </a:r>
            <a:r>
              <a:rPr lang="en-US" dirty="0"/>
              <a:t> </a:t>
            </a:r>
            <a:r>
              <a:rPr lang="en-US" dirty="0" err="1"/>
              <a:t>klassifiseer</a:t>
            </a:r>
            <a:r>
              <a:rPr lang="en-US" dirty="0"/>
              <a:t> as A- of B-</a:t>
            </a:r>
            <a:r>
              <a:rPr lang="en-US" dirty="0" err="1"/>
              <a:t>lyssterre</a:t>
            </a:r>
            <a:r>
              <a:rPr lang="en-US" dirty="0"/>
              <a:t>. </a:t>
            </a:r>
          </a:p>
          <a:p>
            <a:endParaRPr lang="en-US" dirty="0"/>
          </a:p>
          <a:p>
            <a:r>
              <a:rPr lang="en-US" dirty="0" err="1"/>
              <a:t>Hulle</a:t>
            </a:r>
            <a:r>
              <a:rPr lang="en-US" dirty="0"/>
              <a:t> </a:t>
            </a:r>
            <a:r>
              <a:rPr lang="en-US" dirty="0" err="1"/>
              <a:t>kan</a:t>
            </a:r>
            <a:r>
              <a:rPr lang="en-US" dirty="0"/>
              <a:t> </a:t>
            </a:r>
            <a:r>
              <a:rPr lang="en-US" dirty="0" err="1"/>
              <a:t>kyk</a:t>
            </a:r>
            <a:r>
              <a:rPr lang="en-US" dirty="0"/>
              <a:t> of </a:t>
            </a:r>
            <a:r>
              <a:rPr lang="en-US" dirty="0" err="1"/>
              <a:t>hulle</a:t>
            </a:r>
            <a:r>
              <a:rPr lang="en-US" dirty="0"/>
              <a:t> reg is </a:t>
            </a:r>
            <a:r>
              <a:rPr lang="en-US" dirty="0" err="1"/>
              <a:t>deur</a:t>
            </a:r>
            <a:r>
              <a:rPr lang="en-US" dirty="0"/>
              <a:t> die QR-</a:t>
            </a:r>
            <a:r>
              <a:rPr lang="en-US" dirty="0" err="1"/>
              <a:t>kodes</a:t>
            </a:r>
            <a:r>
              <a:rPr lang="en-US" dirty="0"/>
              <a:t> </a:t>
            </a:r>
            <a:r>
              <a:rPr lang="en-US" dirty="0" err="1"/>
              <a:t>te</a:t>
            </a:r>
            <a:r>
              <a:rPr lang="en-US" dirty="0"/>
              <a:t> </a:t>
            </a:r>
            <a:r>
              <a:rPr lang="en-US" dirty="0" err="1"/>
              <a:t>skandeer</a:t>
            </a:r>
            <a:r>
              <a:rPr lang="en-US" dirty="0"/>
              <a: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Die </a:t>
            </a:r>
            <a:r>
              <a:rPr lang="en-US" dirty="0" err="1"/>
              <a:t>antwoorde</a:t>
            </a:r>
            <a:r>
              <a:rPr lang="en-US" dirty="0"/>
              <a:t> van </a:t>
            </a:r>
            <a:r>
              <a:rPr lang="en-US" dirty="0" err="1"/>
              <a:t>hierdie</a:t>
            </a:r>
            <a:r>
              <a:rPr lang="en-US" dirty="0"/>
              <a:t> </a:t>
            </a:r>
            <a:r>
              <a:rPr lang="en-US" dirty="0" err="1"/>
              <a:t>aktiwiteit</a:t>
            </a:r>
            <a:r>
              <a:rPr lang="en-US" dirty="0"/>
              <a:t> word </a:t>
            </a:r>
            <a:r>
              <a:rPr lang="en-US" dirty="0" err="1"/>
              <a:t>hier</a:t>
            </a:r>
            <a:r>
              <a:rPr lang="en-US" dirty="0"/>
              <a:t> </a:t>
            </a:r>
            <a:r>
              <a:rPr lang="en-US" dirty="0" err="1"/>
              <a:t>onder</a:t>
            </a:r>
            <a:r>
              <a:rPr lang="en-US" dirty="0"/>
              <a:t> </a:t>
            </a:r>
            <a:r>
              <a:rPr lang="en-US" dirty="0" err="1"/>
              <a:t>vertoon</a:t>
            </a:r>
            <a:r>
              <a:rPr lang="en-US" dirty="0"/>
              <a:t>.</a:t>
            </a:r>
          </a:p>
          <a:p>
            <a:endParaRPr lang="en-US" dirty="0"/>
          </a:p>
          <a:p>
            <a:r>
              <a:rPr lang="en-US" dirty="0"/>
              <a:t>A-</a:t>
            </a:r>
            <a:r>
              <a:rPr lang="en-US" dirty="0" err="1"/>
              <a:t>lyssterre</a:t>
            </a:r>
            <a:r>
              <a:rPr lang="en-US" dirty="0"/>
              <a:t>: Dwayne Johnson, Ryan Reynolds; Jennifer Lawrence; Margot Robbie</a:t>
            </a:r>
          </a:p>
          <a:p>
            <a:r>
              <a:rPr lang="en-US" dirty="0"/>
              <a:t> </a:t>
            </a:r>
          </a:p>
          <a:p>
            <a:r>
              <a:rPr lang="en-US" dirty="0"/>
              <a:t>B-</a:t>
            </a:r>
            <a:r>
              <a:rPr lang="en-US" dirty="0" err="1"/>
              <a:t>lyssterre</a:t>
            </a:r>
            <a:r>
              <a:rPr lang="en-US" dirty="0"/>
              <a:t>: Liam Hemsworth; Isla Fisher; Katherine Heigl; Kit Harrington</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err="1"/>
              <a:t>Verskuif</a:t>
            </a:r>
            <a:r>
              <a:rPr lang="en-US" dirty="0"/>
              <a:t> </a:t>
            </a:r>
            <a:r>
              <a:rPr lang="en-US" dirty="0" err="1"/>
              <a:t>jou</a:t>
            </a:r>
            <a:r>
              <a:rPr lang="en-US" dirty="0"/>
              <a:t> </a:t>
            </a:r>
            <a:r>
              <a:rPr lang="en-US" dirty="0" err="1"/>
              <a:t>fokus</a:t>
            </a:r>
            <a:r>
              <a:rPr lang="en-US" dirty="0"/>
              <a:t> </a:t>
            </a:r>
            <a:r>
              <a:rPr lang="en-US" dirty="0" err="1"/>
              <a:t>na</a:t>
            </a:r>
            <a:r>
              <a:rPr lang="en-US" dirty="0"/>
              <a:t> </a:t>
            </a:r>
            <a:r>
              <a:rPr lang="en-US" dirty="0" err="1"/>
              <a:t>sinsdele</a:t>
            </a:r>
            <a:r>
              <a:rPr lang="en-US" dirty="0"/>
              <a:t>. </a:t>
            </a:r>
          </a:p>
          <a:p>
            <a:endParaRPr lang="en-US" dirty="0"/>
          </a:p>
          <a:p>
            <a:r>
              <a:rPr lang="en-US" dirty="0" err="1"/>
              <a:t>Verduidelik</a:t>
            </a:r>
            <a:r>
              <a:rPr lang="en-US" dirty="0"/>
              <a:t> </a:t>
            </a:r>
            <a:r>
              <a:rPr lang="en-US" dirty="0" err="1"/>
              <a:t>vir</a:t>
            </a:r>
            <a:r>
              <a:rPr lang="en-US" dirty="0"/>
              <a:t> die </a:t>
            </a:r>
            <a:r>
              <a:rPr lang="en-US" dirty="0" err="1"/>
              <a:t>leerders</a:t>
            </a:r>
            <a:r>
              <a:rPr lang="en-US" dirty="0"/>
              <a:t> </a:t>
            </a:r>
            <a:r>
              <a:rPr lang="en-US" dirty="0" err="1"/>
              <a:t>dat</a:t>
            </a:r>
            <a:r>
              <a:rPr lang="en-US" dirty="0"/>
              <a:t> </a:t>
            </a:r>
            <a:r>
              <a:rPr lang="en-US" dirty="0" err="1"/>
              <a:t>sinsdele</a:t>
            </a:r>
            <a:r>
              <a:rPr lang="en-US" dirty="0"/>
              <a:t> </a:t>
            </a:r>
            <a:r>
              <a:rPr lang="en-US" dirty="0" err="1"/>
              <a:t>ook</a:t>
            </a:r>
            <a:r>
              <a:rPr lang="en-US" dirty="0"/>
              <a:t> as </a:t>
            </a:r>
            <a:r>
              <a:rPr lang="en-US" dirty="0" err="1"/>
              <a:t>filmsterre</a:t>
            </a:r>
            <a:r>
              <a:rPr lang="en-US" dirty="0"/>
              <a:t>, wat </a:t>
            </a:r>
            <a:r>
              <a:rPr lang="en-US" dirty="0" err="1"/>
              <a:t>rolle</a:t>
            </a:r>
            <a:r>
              <a:rPr lang="en-US" dirty="0"/>
              <a:t> </a:t>
            </a:r>
            <a:r>
              <a:rPr lang="en-US" dirty="0" err="1"/>
              <a:t>vertolk</a:t>
            </a:r>
            <a:r>
              <a:rPr lang="en-US" dirty="0"/>
              <a:t>, </a:t>
            </a:r>
            <a:r>
              <a:rPr lang="en-US" dirty="0" err="1"/>
              <a:t>beskou</a:t>
            </a:r>
            <a:r>
              <a:rPr lang="en-US" dirty="0"/>
              <a:t> </a:t>
            </a:r>
            <a:r>
              <a:rPr lang="en-US" dirty="0" err="1"/>
              <a:t>kan</a:t>
            </a:r>
            <a:r>
              <a:rPr lang="en-US" dirty="0"/>
              <a:t> word. </a:t>
            </a:r>
          </a:p>
          <a:p>
            <a:endParaRPr lang="en-US" dirty="0"/>
          </a:p>
          <a:p>
            <a:r>
              <a:rPr lang="en-US" dirty="0"/>
              <a:t>Net </a:t>
            </a:r>
            <a:r>
              <a:rPr lang="en-US" dirty="0" err="1"/>
              <a:t>soos</a:t>
            </a:r>
            <a:r>
              <a:rPr lang="en-US" dirty="0"/>
              <a:t> die </a:t>
            </a:r>
            <a:r>
              <a:rPr lang="en-US" dirty="0" err="1"/>
              <a:t>vermaaklikheidsterre</a:t>
            </a:r>
            <a:r>
              <a:rPr lang="en-US" dirty="0"/>
              <a:t> is alle </a:t>
            </a:r>
            <a:r>
              <a:rPr lang="en-US" dirty="0" err="1"/>
              <a:t>sinsdele</a:t>
            </a:r>
            <a:r>
              <a:rPr lang="en-US" dirty="0"/>
              <a:t> </a:t>
            </a:r>
            <a:r>
              <a:rPr lang="en-US" dirty="0" err="1"/>
              <a:t>ook</a:t>
            </a:r>
            <a:r>
              <a:rPr lang="en-US" dirty="0"/>
              <a:t> </a:t>
            </a:r>
            <a:r>
              <a:rPr lang="en-US" dirty="0" err="1"/>
              <a:t>nie</a:t>
            </a:r>
            <a:r>
              <a:rPr lang="en-US" dirty="0"/>
              <a:t> ewe </a:t>
            </a:r>
            <a:r>
              <a:rPr lang="en-US" dirty="0" err="1"/>
              <a:t>belangrik</a:t>
            </a:r>
            <a:r>
              <a:rPr lang="en-US" dirty="0"/>
              <a:t> </a:t>
            </a:r>
            <a:r>
              <a:rPr lang="en-US" dirty="0" err="1"/>
              <a:t>nie</a:t>
            </a:r>
            <a:r>
              <a:rPr lang="en-US" dirty="0"/>
              <a:t>.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err="1"/>
              <a:t>Vertoon</a:t>
            </a:r>
            <a:r>
              <a:rPr lang="en-US" dirty="0"/>
              <a:t> die STBOMP-</a:t>
            </a:r>
            <a:r>
              <a:rPr lang="en-US" dirty="0" err="1"/>
              <a:t>tabel</a:t>
            </a:r>
            <a:r>
              <a:rPr lang="en-US" dirty="0"/>
              <a:t> op </a:t>
            </a:r>
            <a:r>
              <a:rPr lang="en-US" dirty="0" err="1"/>
              <a:t>hierdie</a:t>
            </a:r>
            <a:r>
              <a:rPr lang="en-US" dirty="0"/>
              <a:t> </a:t>
            </a:r>
            <a:r>
              <a:rPr lang="en-US" dirty="0" err="1"/>
              <a:t>skyfie</a:t>
            </a:r>
            <a:r>
              <a:rPr lang="en-US" dirty="0"/>
              <a:t>, </a:t>
            </a:r>
            <a:r>
              <a:rPr lang="en-US" dirty="0" err="1"/>
              <a:t>en</a:t>
            </a:r>
            <a:r>
              <a:rPr lang="en-US" dirty="0"/>
              <a:t> </a:t>
            </a:r>
            <a:r>
              <a:rPr lang="en-US" dirty="0" err="1"/>
              <a:t>laat</a:t>
            </a:r>
            <a:r>
              <a:rPr lang="en-US" dirty="0"/>
              <a:t> </a:t>
            </a:r>
            <a:r>
              <a:rPr lang="en-US" dirty="0" err="1"/>
              <a:t>elke</a:t>
            </a:r>
            <a:r>
              <a:rPr lang="en-US" dirty="0"/>
              <a:t> </a:t>
            </a:r>
            <a:r>
              <a:rPr lang="en-US" dirty="0" err="1"/>
              <a:t>leerder</a:t>
            </a:r>
            <a:r>
              <a:rPr lang="en-US" dirty="0"/>
              <a:t> ’n </a:t>
            </a:r>
            <a:r>
              <a:rPr lang="en-US" dirty="0" err="1"/>
              <a:t>afskrif</a:t>
            </a:r>
            <a:r>
              <a:rPr lang="en-US" dirty="0"/>
              <a:t> van die STBOMP-</a:t>
            </a:r>
            <a:r>
              <a:rPr lang="en-US" dirty="0" err="1"/>
              <a:t>tabel</a:t>
            </a:r>
            <a:r>
              <a:rPr lang="en-US" dirty="0"/>
              <a:t> </a:t>
            </a:r>
            <a:r>
              <a:rPr lang="en-US" dirty="0" err="1"/>
              <a:t>voor</a:t>
            </a:r>
            <a:r>
              <a:rPr lang="en-US" dirty="0"/>
              <a:t> </a:t>
            </a:r>
            <a:r>
              <a:rPr lang="en-US" dirty="0" err="1"/>
              <a:t>hulle</a:t>
            </a:r>
            <a:r>
              <a:rPr lang="en-US" dirty="0"/>
              <a:t> </a:t>
            </a:r>
            <a:r>
              <a:rPr lang="en-US" dirty="0" err="1"/>
              <a:t>hê</a:t>
            </a:r>
            <a:r>
              <a:rPr lang="en-US" dirty="0"/>
              <a:t>.</a:t>
            </a:r>
          </a:p>
          <a:p>
            <a:endParaRPr lang="en-US" dirty="0"/>
          </a:p>
          <a:p>
            <a:r>
              <a:rPr lang="en-US" dirty="0"/>
              <a:t>Lees </a:t>
            </a:r>
            <a:r>
              <a:rPr lang="en-US" dirty="0" err="1"/>
              <a:t>saam</a:t>
            </a:r>
            <a:r>
              <a:rPr lang="en-US" dirty="0"/>
              <a:t> met die </a:t>
            </a:r>
            <a:r>
              <a:rPr lang="en-US" dirty="0" err="1"/>
              <a:t>leerders</a:t>
            </a:r>
            <a:r>
              <a:rPr lang="en-US" dirty="0"/>
              <a:t> die </a:t>
            </a:r>
            <a:r>
              <a:rPr lang="en-US" dirty="0" err="1"/>
              <a:t>eerste</a:t>
            </a:r>
            <a:r>
              <a:rPr lang="en-US" dirty="0"/>
              <a:t> sin (1.1), </a:t>
            </a:r>
            <a:r>
              <a:rPr lang="en-US" dirty="0" err="1"/>
              <a:t>naamlik</a:t>
            </a:r>
            <a:r>
              <a:rPr lang="en-US" dirty="0"/>
              <a:t> “Die </a:t>
            </a:r>
            <a:r>
              <a:rPr lang="en-US" dirty="0" err="1"/>
              <a:t>meisie</a:t>
            </a:r>
            <a:r>
              <a:rPr lang="en-US" dirty="0"/>
              <a:t> plant die </a:t>
            </a:r>
            <a:r>
              <a:rPr lang="en-US" dirty="0" err="1"/>
              <a:t>kruieplantjies</a:t>
            </a:r>
            <a:r>
              <a:rPr lang="en-US" dirty="0"/>
              <a:t>”.</a:t>
            </a:r>
          </a:p>
          <a:p>
            <a:pPr marL="171450" indent="-171450">
              <a:buFont typeface="Arial" panose="020B0604020202020204" pitchFamily="34" charset="0"/>
              <a:buChar char="•"/>
            </a:pPr>
            <a:r>
              <a:rPr lang="en-US" dirty="0" err="1"/>
              <a:t>Vra</a:t>
            </a:r>
            <a:r>
              <a:rPr lang="en-US" dirty="0"/>
              <a:t> </a:t>
            </a:r>
            <a:r>
              <a:rPr lang="en-US" dirty="0" err="1"/>
              <a:t>vervolgens</a:t>
            </a:r>
            <a:r>
              <a:rPr lang="en-US" dirty="0"/>
              <a:t> </a:t>
            </a:r>
            <a:r>
              <a:rPr lang="en-US" dirty="0" err="1"/>
              <a:t>vir</a:t>
            </a:r>
            <a:r>
              <a:rPr lang="en-US" dirty="0"/>
              <a:t> </a:t>
            </a:r>
            <a:r>
              <a:rPr lang="en-US" dirty="0" err="1"/>
              <a:t>jou</a:t>
            </a:r>
            <a:r>
              <a:rPr lang="en-US" dirty="0"/>
              <a:t> </a:t>
            </a:r>
            <a:r>
              <a:rPr lang="en-US" dirty="0" err="1"/>
              <a:t>leerders</a:t>
            </a:r>
            <a:r>
              <a:rPr lang="en-US" dirty="0"/>
              <a:t> </a:t>
            </a:r>
            <a:r>
              <a:rPr lang="en-US" dirty="0" err="1"/>
              <a:t>watter</a:t>
            </a:r>
            <a:r>
              <a:rPr lang="en-US" dirty="0"/>
              <a:t> </a:t>
            </a:r>
            <a:r>
              <a:rPr lang="en-US" dirty="0" err="1"/>
              <a:t>sinsdeel</a:t>
            </a:r>
            <a:r>
              <a:rPr lang="en-US" dirty="0"/>
              <a:t> in </a:t>
            </a:r>
            <a:r>
              <a:rPr lang="en-US" dirty="0" err="1"/>
              <a:t>hierdie</a:t>
            </a:r>
            <a:r>
              <a:rPr lang="en-US" dirty="0"/>
              <a:t> sin </a:t>
            </a:r>
            <a:r>
              <a:rPr lang="en-US" dirty="0" err="1"/>
              <a:t>eerste</a:t>
            </a:r>
            <a:r>
              <a:rPr lang="en-US" dirty="0"/>
              <a:t> </a:t>
            </a:r>
            <a:r>
              <a:rPr lang="en-US" dirty="0" err="1"/>
              <a:t>staan</a:t>
            </a:r>
            <a:r>
              <a:rPr lang="en-US" dirty="0"/>
              <a:t>. [</a:t>
            </a:r>
            <a:r>
              <a:rPr lang="en-US" dirty="0" err="1"/>
              <a:t>Hulle</a:t>
            </a:r>
            <a:r>
              <a:rPr lang="en-US" dirty="0"/>
              <a:t> </a:t>
            </a:r>
            <a:r>
              <a:rPr lang="en-US" dirty="0" err="1"/>
              <a:t>behoort</a:t>
            </a:r>
            <a:r>
              <a:rPr lang="en-US" dirty="0"/>
              <a:t> “die </a:t>
            </a:r>
            <a:r>
              <a:rPr lang="en-US" dirty="0" err="1"/>
              <a:t>meisie</a:t>
            </a:r>
            <a:r>
              <a:rPr lang="en-US" dirty="0"/>
              <a:t>” </a:t>
            </a:r>
            <a:r>
              <a:rPr lang="en-US" dirty="0" err="1"/>
              <a:t>te</a:t>
            </a:r>
            <a:r>
              <a:rPr lang="en-US" dirty="0"/>
              <a:t> </a:t>
            </a:r>
            <a:r>
              <a:rPr lang="en-US" dirty="0" err="1"/>
              <a:t>antwoord</a:t>
            </a:r>
            <a:r>
              <a:rPr lang="en-US" dirty="0"/>
              <a:t>.]</a:t>
            </a:r>
          </a:p>
          <a:p>
            <a:pPr marL="171450" indent="-171450">
              <a:buFont typeface="Arial" panose="020B0604020202020204" pitchFamily="34" charset="0"/>
              <a:buChar char="•"/>
            </a:pPr>
            <a:r>
              <a:rPr lang="en-US" dirty="0" err="1"/>
              <a:t>Verduidelik</a:t>
            </a:r>
            <a:r>
              <a:rPr lang="en-US" dirty="0"/>
              <a:t> dan </a:t>
            </a:r>
            <a:r>
              <a:rPr lang="en-US" dirty="0" err="1"/>
              <a:t>dat</a:t>
            </a:r>
            <a:r>
              <a:rPr lang="en-US" dirty="0"/>
              <a:t> net </a:t>
            </a:r>
            <a:r>
              <a:rPr lang="en-US" dirty="0" err="1"/>
              <a:t>soos</a:t>
            </a:r>
            <a:r>
              <a:rPr lang="en-US" dirty="0"/>
              <a:t> wat Dwayne Johnsson ’n A-</a:t>
            </a:r>
            <a:r>
              <a:rPr lang="en-US" dirty="0" err="1"/>
              <a:t>lysster</a:t>
            </a:r>
            <a:r>
              <a:rPr lang="en-US" dirty="0"/>
              <a:t> is, </a:t>
            </a:r>
            <a:r>
              <a:rPr lang="en-US" dirty="0" err="1"/>
              <a:t>hierdie</a:t>
            </a:r>
            <a:r>
              <a:rPr lang="en-US" dirty="0"/>
              <a:t> </a:t>
            </a:r>
            <a:r>
              <a:rPr lang="en-US" dirty="0" err="1"/>
              <a:t>sinsdeel</a:t>
            </a:r>
            <a:r>
              <a:rPr lang="en-US" dirty="0"/>
              <a:t> </a:t>
            </a:r>
            <a:r>
              <a:rPr lang="en-US" dirty="0" err="1"/>
              <a:t>nét</a:t>
            </a:r>
            <a:r>
              <a:rPr lang="en-US" dirty="0"/>
              <a:t> so </a:t>
            </a:r>
            <a:r>
              <a:rPr lang="en-US" dirty="0" err="1"/>
              <a:t>bekend</a:t>
            </a:r>
            <a:r>
              <a:rPr lang="en-US" dirty="0"/>
              <a:t> is. </a:t>
            </a:r>
          </a:p>
          <a:p>
            <a:pPr marL="171450" indent="-171450">
              <a:buFont typeface="Arial" panose="020B0604020202020204" pitchFamily="34" charset="0"/>
              <a:buChar char="•"/>
            </a:pPr>
            <a:r>
              <a:rPr lang="en-US" dirty="0"/>
              <a:t>Laat </a:t>
            </a:r>
            <a:r>
              <a:rPr lang="en-US" dirty="0" err="1"/>
              <a:t>hulle</a:t>
            </a:r>
            <a:r>
              <a:rPr lang="en-US" dirty="0"/>
              <a:t> </a:t>
            </a:r>
            <a:r>
              <a:rPr lang="en-US" dirty="0" err="1"/>
              <a:t>sommer</a:t>
            </a:r>
            <a:r>
              <a:rPr lang="en-US" dirty="0"/>
              <a:t> ’n </a:t>
            </a:r>
            <a:r>
              <a:rPr lang="en-US" dirty="0" err="1"/>
              <a:t>sterretjie</a:t>
            </a:r>
            <a:r>
              <a:rPr lang="en-US" dirty="0"/>
              <a:t> </a:t>
            </a:r>
            <a:r>
              <a:rPr lang="en-US" dirty="0" err="1"/>
              <a:t>bo</a:t>
            </a:r>
            <a:r>
              <a:rPr lang="en-US" dirty="0"/>
              <a:t> </a:t>
            </a:r>
            <a:r>
              <a:rPr lang="en-US" dirty="0" err="1"/>
              <a:t>hierdie</a:t>
            </a:r>
            <a:r>
              <a:rPr lang="en-US" dirty="0"/>
              <a:t> </a:t>
            </a:r>
            <a:r>
              <a:rPr lang="en-US" dirty="0" err="1"/>
              <a:t>sinsdeel</a:t>
            </a:r>
            <a:r>
              <a:rPr lang="en-US" dirty="0"/>
              <a:t> </a:t>
            </a:r>
            <a:r>
              <a:rPr lang="en-US" dirty="0" err="1"/>
              <a:t>teken</a:t>
            </a:r>
            <a:r>
              <a:rPr lang="en-US" dirty="0"/>
              <a:t>. </a:t>
            </a:r>
          </a:p>
          <a:p>
            <a:pPr marL="171450" indent="-171450">
              <a:buFont typeface="Arial" panose="020B0604020202020204" pitchFamily="34" charset="0"/>
              <a:buChar char="•"/>
            </a:pPr>
            <a:r>
              <a:rPr lang="en-US" dirty="0"/>
              <a:t>Die </a:t>
            </a:r>
            <a:r>
              <a:rPr lang="en-US" dirty="0" err="1"/>
              <a:t>sinsdeel</a:t>
            </a:r>
            <a:r>
              <a:rPr lang="en-US" dirty="0"/>
              <a:t> “die </a:t>
            </a:r>
            <a:r>
              <a:rPr lang="en-US" dirty="0" err="1"/>
              <a:t>meisie</a:t>
            </a:r>
            <a:r>
              <a:rPr lang="en-US" dirty="0"/>
              <a:t>” is die A-</a:t>
            </a:r>
            <a:r>
              <a:rPr lang="en-US" dirty="0" err="1"/>
              <a:t>lysster</a:t>
            </a:r>
            <a:r>
              <a:rPr lang="en-US" dirty="0"/>
              <a:t> van die sin.</a:t>
            </a:r>
          </a:p>
          <a:p>
            <a:pPr marL="171450" indent="-171450">
              <a:buFont typeface="Arial" panose="020B0604020202020204" pitchFamily="34" charset="0"/>
              <a:buChar char="•"/>
            </a:pPr>
            <a:r>
              <a:rPr lang="en-US" dirty="0" err="1"/>
              <a:t>Verduidelik</a:t>
            </a:r>
            <a:r>
              <a:rPr lang="en-US" dirty="0"/>
              <a:t> dan </a:t>
            </a:r>
            <a:r>
              <a:rPr lang="en-US" dirty="0" err="1"/>
              <a:t>dat</a:t>
            </a:r>
            <a:r>
              <a:rPr lang="en-US" dirty="0"/>
              <a:t> net </a:t>
            </a:r>
            <a:r>
              <a:rPr lang="en-US" dirty="0" err="1"/>
              <a:t>soos</a:t>
            </a:r>
            <a:r>
              <a:rPr lang="en-US" dirty="0"/>
              <a:t> ’n </a:t>
            </a:r>
            <a:r>
              <a:rPr lang="en-US" dirty="0" err="1"/>
              <a:t>filmster</a:t>
            </a:r>
            <a:r>
              <a:rPr lang="en-US" dirty="0"/>
              <a:t> </a:t>
            </a:r>
            <a:r>
              <a:rPr lang="en-US" dirty="0" err="1"/>
              <a:t>bekend</a:t>
            </a:r>
            <a:r>
              <a:rPr lang="en-US" dirty="0"/>
              <a:t> is </a:t>
            </a:r>
            <a:r>
              <a:rPr lang="en-US" dirty="0" err="1"/>
              <a:t>vir</a:t>
            </a:r>
            <a:r>
              <a:rPr lang="en-US" dirty="0"/>
              <a:t> </a:t>
            </a:r>
            <a:r>
              <a:rPr lang="en-US" dirty="0" err="1"/>
              <a:t>sy</a:t>
            </a:r>
            <a:r>
              <a:rPr lang="en-US" dirty="0"/>
              <a:t> </a:t>
            </a:r>
            <a:r>
              <a:rPr lang="en-US" dirty="0" err="1"/>
              <a:t>rol</a:t>
            </a:r>
            <a:r>
              <a:rPr lang="en-US" dirty="0"/>
              <a:t> in ’n </a:t>
            </a:r>
            <a:r>
              <a:rPr lang="en-US" dirty="0" err="1"/>
              <a:t>spesifieke</a:t>
            </a:r>
            <a:r>
              <a:rPr lang="en-US" dirty="0"/>
              <a:t> film of films, </a:t>
            </a:r>
            <a:r>
              <a:rPr lang="en-US" dirty="0" err="1"/>
              <a:t>hierdie</a:t>
            </a:r>
            <a:r>
              <a:rPr lang="en-US" dirty="0"/>
              <a:t> </a:t>
            </a:r>
            <a:r>
              <a:rPr lang="en-US" dirty="0" err="1"/>
              <a:t>eerste</a:t>
            </a:r>
            <a:r>
              <a:rPr lang="en-US" dirty="0"/>
              <a:t> </a:t>
            </a:r>
            <a:r>
              <a:rPr lang="en-US" dirty="0" err="1"/>
              <a:t>sinsdeel</a:t>
            </a:r>
            <a:r>
              <a:rPr lang="en-US" dirty="0"/>
              <a:t> </a:t>
            </a:r>
            <a:r>
              <a:rPr lang="en-US" dirty="0" err="1"/>
              <a:t>ook</a:t>
            </a:r>
            <a:r>
              <a:rPr lang="en-US" dirty="0"/>
              <a:t> ’n </a:t>
            </a:r>
            <a:r>
              <a:rPr lang="en-US" dirty="0" err="1"/>
              <a:t>rol</a:t>
            </a:r>
            <a:r>
              <a:rPr lang="en-US" dirty="0"/>
              <a:t>, ’n </a:t>
            </a:r>
            <a:r>
              <a:rPr lang="en-US" b="1" dirty="0" err="1"/>
              <a:t>betekenisrol</a:t>
            </a:r>
            <a:r>
              <a:rPr lang="en-US" b="0" dirty="0"/>
              <a:t>,</a:t>
            </a:r>
            <a:r>
              <a:rPr lang="en-US" dirty="0"/>
              <a:t> in die sin </a:t>
            </a:r>
            <a:r>
              <a:rPr lang="en-US" dirty="0" err="1"/>
              <a:t>vertolk</a:t>
            </a:r>
            <a:r>
              <a:rPr lang="en-US" dirty="0"/>
              <a:t>. In </a:t>
            </a:r>
            <a:r>
              <a:rPr lang="en-US" dirty="0" err="1"/>
              <a:t>ons</a:t>
            </a:r>
            <a:r>
              <a:rPr lang="en-US" dirty="0"/>
              <a:t> sin dui </a:t>
            </a:r>
            <a:r>
              <a:rPr lang="en-US" dirty="0" err="1"/>
              <a:t>dit</a:t>
            </a:r>
            <a:r>
              <a:rPr lang="en-US" dirty="0"/>
              <a:t> op </a:t>
            </a:r>
            <a:r>
              <a:rPr lang="en-US" b="1" dirty="0" err="1"/>
              <a:t>iemand</a:t>
            </a:r>
            <a:r>
              <a:rPr lang="en-US" b="1" dirty="0"/>
              <a:t> wat </a:t>
            </a:r>
            <a:r>
              <a:rPr lang="en-US" b="1" dirty="0" err="1"/>
              <a:t>iets</a:t>
            </a:r>
            <a:r>
              <a:rPr lang="en-US" b="1" dirty="0"/>
              <a:t> </a:t>
            </a:r>
            <a:r>
              <a:rPr lang="en-US" b="1" dirty="0" err="1"/>
              <a:t>inisieer</a:t>
            </a:r>
            <a:r>
              <a:rPr lang="en-US" b="1" dirty="0"/>
              <a:t>/</a:t>
            </a:r>
            <a:r>
              <a:rPr lang="en-US" b="1" dirty="0" err="1"/>
              <a:t>doen</a:t>
            </a:r>
            <a:r>
              <a:rPr lang="en-US" dirty="0"/>
              <a:t>. Die </a:t>
            </a:r>
            <a:r>
              <a:rPr lang="en-US" dirty="0" err="1"/>
              <a:t>sinsdeel</a:t>
            </a:r>
            <a:r>
              <a:rPr lang="en-US" dirty="0"/>
              <a:t> “die </a:t>
            </a:r>
            <a:r>
              <a:rPr lang="en-US" dirty="0" err="1"/>
              <a:t>meisie</a:t>
            </a:r>
            <a:r>
              <a:rPr lang="en-US" dirty="0"/>
              <a:t>” dui </a:t>
            </a:r>
            <a:r>
              <a:rPr lang="en-US" dirty="0" err="1"/>
              <a:t>mos</a:t>
            </a:r>
            <a:r>
              <a:rPr lang="en-US" dirty="0"/>
              <a:t> op </a:t>
            </a:r>
            <a:r>
              <a:rPr lang="en-US" dirty="0" err="1"/>
              <a:t>iemand</a:t>
            </a:r>
            <a:r>
              <a:rPr lang="en-US" dirty="0"/>
              <a:t> wat </a:t>
            </a:r>
            <a:r>
              <a:rPr lang="en-US" dirty="0" err="1"/>
              <a:t>iets</a:t>
            </a:r>
            <a:r>
              <a:rPr lang="en-US" dirty="0"/>
              <a:t> </a:t>
            </a:r>
            <a:r>
              <a:rPr lang="en-US" dirty="0" err="1"/>
              <a:t>doen</a:t>
            </a:r>
            <a:r>
              <a:rPr lang="en-US" dirty="0"/>
              <a:t> – </a:t>
            </a:r>
            <a:r>
              <a:rPr lang="en-US" dirty="0" err="1"/>
              <a:t>kruieplantjies</a:t>
            </a:r>
            <a:r>
              <a:rPr lang="en-US" dirty="0"/>
              <a:t> plant. </a:t>
            </a:r>
          </a:p>
          <a:p>
            <a:pPr marL="171450" indent="-171450">
              <a:buFont typeface="Arial" panose="020B0604020202020204" pitchFamily="34" charset="0"/>
              <a:buChar char="•"/>
            </a:pPr>
            <a:r>
              <a:rPr lang="en-US" dirty="0" err="1"/>
              <a:t>Watter</a:t>
            </a:r>
            <a:r>
              <a:rPr lang="en-US" dirty="0"/>
              <a:t> </a:t>
            </a:r>
            <a:r>
              <a:rPr lang="en-US" dirty="0" err="1"/>
              <a:t>woord</a:t>
            </a:r>
            <a:r>
              <a:rPr lang="en-US" dirty="0"/>
              <a:t> </a:t>
            </a:r>
            <a:r>
              <a:rPr lang="en-US" dirty="0" err="1"/>
              <a:t>kan</a:t>
            </a:r>
            <a:r>
              <a:rPr lang="en-US" dirty="0"/>
              <a:t> </a:t>
            </a:r>
            <a:r>
              <a:rPr lang="en-US" dirty="0" err="1"/>
              <a:t>ons</a:t>
            </a:r>
            <a:r>
              <a:rPr lang="en-US" dirty="0"/>
              <a:t> </a:t>
            </a:r>
            <a:r>
              <a:rPr lang="en-US" dirty="0" err="1"/>
              <a:t>gebruik</a:t>
            </a:r>
            <a:r>
              <a:rPr lang="en-US" dirty="0"/>
              <a:t> om </a:t>
            </a:r>
            <a:r>
              <a:rPr lang="en-US" dirty="0" err="1"/>
              <a:t>na</a:t>
            </a:r>
            <a:r>
              <a:rPr lang="en-US" dirty="0"/>
              <a:t> so ’n </a:t>
            </a:r>
            <a:r>
              <a:rPr lang="en-US" b="1" dirty="0" err="1"/>
              <a:t>betekenisrol</a:t>
            </a:r>
            <a:r>
              <a:rPr lang="en-US" b="1" dirty="0"/>
              <a:t> </a:t>
            </a:r>
            <a:r>
              <a:rPr lang="en-US" b="0" dirty="0" err="1"/>
              <a:t>te</a:t>
            </a:r>
            <a:r>
              <a:rPr lang="en-US" b="0" dirty="0"/>
              <a:t> </a:t>
            </a:r>
            <a:r>
              <a:rPr lang="en-US" b="0" dirty="0" err="1"/>
              <a:t>verwys</a:t>
            </a:r>
            <a:r>
              <a:rPr lang="en-US" b="0" dirty="0"/>
              <a:t>?</a:t>
            </a:r>
            <a:r>
              <a:rPr lang="en-US" dirty="0"/>
              <a:t> Antwoord: </a:t>
            </a:r>
            <a:r>
              <a:rPr lang="en-US" b="1" dirty="0"/>
              <a:t>agent/</a:t>
            </a:r>
            <a:r>
              <a:rPr lang="en-US" b="1" dirty="0" err="1"/>
              <a:t>doener</a:t>
            </a:r>
            <a:r>
              <a:rPr lang="en-US" dirty="0"/>
              <a:t>. </a:t>
            </a:r>
            <a:r>
              <a:rPr lang="en-US" dirty="0" err="1"/>
              <a:t>Voeg</a:t>
            </a:r>
            <a:r>
              <a:rPr lang="en-US" dirty="0"/>
              <a:t> </a:t>
            </a:r>
            <a:r>
              <a:rPr lang="en-US" dirty="0" err="1"/>
              <a:t>dit</a:t>
            </a:r>
            <a:r>
              <a:rPr lang="en-US" dirty="0"/>
              <a:t> in die </a:t>
            </a:r>
            <a:r>
              <a:rPr lang="en-US" dirty="0" err="1"/>
              <a:t>tabel</a:t>
            </a:r>
            <a:r>
              <a:rPr lang="en-US" dirty="0"/>
              <a:t> in, </a:t>
            </a:r>
            <a:r>
              <a:rPr lang="en-US" dirty="0" err="1"/>
              <a:t>en</a:t>
            </a:r>
            <a:r>
              <a:rPr lang="en-US" dirty="0"/>
              <a:t> </a:t>
            </a:r>
            <a:r>
              <a:rPr lang="en-US" dirty="0" err="1"/>
              <a:t>laat</a:t>
            </a:r>
            <a:r>
              <a:rPr lang="en-US" dirty="0"/>
              <a:t> </a:t>
            </a:r>
            <a:r>
              <a:rPr lang="en-US" dirty="0" err="1"/>
              <a:t>leerders</a:t>
            </a:r>
            <a:r>
              <a:rPr lang="en-US" dirty="0"/>
              <a:t> </a:t>
            </a:r>
            <a:r>
              <a:rPr lang="en-US" dirty="0" err="1"/>
              <a:t>dit</a:t>
            </a:r>
            <a:r>
              <a:rPr lang="en-US" dirty="0"/>
              <a:t> </a:t>
            </a:r>
            <a:r>
              <a:rPr lang="en-US" dirty="0" err="1"/>
              <a:t>sommer</a:t>
            </a:r>
            <a:r>
              <a:rPr lang="en-US" dirty="0"/>
              <a:t> </a:t>
            </a:r>
            <a:r>
              <a:rPr lang="en-US" dirty="0" err="1"/>
              <a:t>onderaan</a:t>
            </a:r>
            <a:r>
              <a:rPr lang="en-US" dirty="0"/>
              <a:t> die </a:t>
            </a:r>
            <a:r>
              <a:rPr lang="en-US" dirty="0" err="1"/>
              <a:t>sinsdeel</a:t>
            </a:r>
            <a:r>
              <a:rPr lang="en-US" dirty="0"/>
              <a:t> </a:t>
            </a:r>
            <a:r>
              <a:rPr lang="en-US" dirty="0" err="1"/>
              <a:t>tussen</a:t>
            </a:r>
            <a:r>
              <a:rPr lang="en-US" dirty="0"/>
              <a:t> </a:t>
            </a:r>
            <a:r>
              <a:rPr lang="en-US" dirty="0" err="1"/>
              <a:t>hakies</a:t>
            </a:r>
            <a:r>
              <a:rPr lang="en-US" dirty="0"/>
              <a:t> </a:t>
            </a:r>
            <a:r>
              <a:rPr lang="en-US" dirty="0" err="1"/>
              <a:t>byvoeg</a:t>
            </a:r>
            <a:r>
              <a:rPr lang="en-US" dirty="0"/>
              <a:t>.</a:t>
            </a:r>
          </a:p>
          <a:p>
            <a:endParaRPr lang="en-US" dirty="0"/>
          </a:p>
          <a:p>
            <a:r>
              <a:rPr lang="en-US" dirty="0" err="1"/>
              <a:t>Verduidelik</a:t>
            </a:r>
            <a:r>
              <a:rPr lang="en-US" dirty="0"/>
              <a:t> dan </a:t>
            </a:r>
            <a:r>
              <a:rPr lang="en-US" dirty="0" err="1"/>
              <a:t>dat</a:t>
            </a:r>
            <a:r>
              <a:rPr lang="en-US" dirty="0"/>
              <a:t> die </a:t>
            </a:r>
            <a:r>
              <a:rPr lang="en-US" dirty="0" err="1"/>
              <a:t>filmbedryf</a:t>
            </a:r>
            <a:r>
              <a:rPr lang="en-US" dirty="0"/>
              <a:t> </a:t>
            </a:r>
            <a:r>
              <a:rPr lang="en-US" dirty="0" err="1"/>
              <a:t>ook</a:t>
            </a:r>
            <a:r>
              <a:rPr lang="en-US" dirty="0"/>
              <a:t> B-</a:t>
            </a:r>
            <a:r>
              <a:rPr lang="en-US" dirty="0" err="1"/>
              <a:t>lyssterre</a:t>
            </a:r>
            <a:r>
              <a:rPr lang="en-US" dirty="0"/>
              <a:t> het. In </a:t>
            </a:r>
            <a:r>
              <a:rPr lang="en-US" dirty="0" err="1"/>
              <a:t>hierdie</a:t>
            </a:r>
            <a:r>
              <a:rPr lang="en-US" dirty="0"/>
              <a:t> sin van </a:t>
            </a:r>
            <a:r>
              <a:rPr lang="en-US" dirty="0" err="1"/>
              <a:t>ons</a:t>
            </a:r>
            <a:r>
              <a:rPr lang="en-US" dirty="0"/>
              <a:t> </a:t>
            </a:r>
            <a:r>
              <a:rPr lang="en-US" dirty="0" err="1"/>
              <a:t>kry</a:t>
            </a:r>
            <a:r>
              <a:rPr lang="en-US" dirty="0"/>
              <a:t> </a:t>
            </a:r>
            <a:r>
              <a:rPr lang="en-US" dirty="0" err="1"/>
              <a:t>ons</a:t>
            </a:r>
            <a:r>
              <a:rPr lang="en-US" dirty="0"/>
              <a:t> </a:t>
            </a:r>
            <a:r>
              <a:rPr lang="en-US" dirty="0" err="1"/>
              <a:t>óók</a:t>
            </a:r>
            <a:r>
              <a:rPr lang="en-US" dirty="0"/>
              <a:t> so ’n B-</a:t>
            </a:r>
            <a:r>
              <a:rPr lang="en-US" dirty="0" err="1"/>
              <a:t>lysster</a:t>
            </a:r>
            <a:r>
              <a:rPr lang="en-US" dirty="0"/>
              <a:t>, </a:t>
            </a:r>
            <a:r>
              <a:rPr lang="en-US" dirty="0" err="1"/>
              <a:t>naamlik</a:t>
            </a:r>
            <a:r>
              <a:rPr lang="en-US" dirty="0"/>
              <a:t> “die </a:t>
            </a:r>
            <a:r>
              <a:rPr lang="en-US" dirty="0" err="1"/>
              <a:t>kruieplantjies</a:t>
            </a:r>
            <a:r>
              <a:rPr lang="en-US" dirty="0"/>
              <a:t>”, in </a:t>
            </a:r>
            <a:r>
              <a:rPr lang="en-US" dirty="0" err="1"/>
              <a:t>groen</a:t>
            </a:r>
            <a:r>
              <a:rPr lang="en-US" dirty="0"/>
              <a:t>. </a:t>
            </a:r>
          </a:p>
          <a:p>
            <a:pPr marL="171450" indent="-171450">
              <a:buFont typeface="Arial" panose="020B0604020202020204" pitchFamily="34" charset="0"/>
              <a:buChar char="•"/>
            </a:pPr>
            <a:r>
              <a:rPr lang="en-US" dirty="0" err="1"/>
              <a:t>Moenie</a:t>
            </a:r>
            <a:r>
              <a:rPr lang="en-US" dirty="0"/>
              <a:t> ’n </a:t>
            </a:r>
            <a:r>
              <a:rPr lang="en-US" dirty="0" err="1"/>
              <a:t>sterretjie</a:t>
            </a:r>
            <a:r>
              <a:rPr lang="en-US" dirty="0"/>
              <a:t> by </a:t>
            </a:r>
            <a:r>
              <a:rPr lang="en-US" dirty="0" err="1"/>
              <a:t>hom</a:t>
            </a:r>
            <a:r>
              <a:rPr lang="en-US" dirty="0"/>
              <a:t> </a:t>
            </a:r>
            <a:r>
              <a:rPr lang="en-US" dirty="0" err="1"/>
              <a:t>teken</a:t>
            </a:r>
            <a:r>
              <a:rPr lang="en-US" dirty="0"/>
              <a:t> </a:t>
            </a:r>
            <a:r>
              <a:rPr lang="en-US" dirty="0" err="1"/>
              <a:t>nie</a:t>
            </a:r>
            <a:r>
              <a:rPr lang="en-US" dirty="0"/>
              <a:t>, want </a:t>
            </a:r>
            <a:r>
              <a:rPr lang="en-US" dirty="0" err="1"/>
              <a:t>hy</a:t>
            </a:r>
            <a:r>
              <a:rPr lang="en-US" dirty="0"/>
              <a:t> is </a:t>
            </a:r>
            <a:r>
              <a:rPr lang="en-US" dirty="0" err="1"/>
              <a:t>nie</a:t>
            </a:r>
            <a:r>
              <a:rPr lang="en-US" dirty="0"/>
              <a:t> so prominent </a:t>
            </a:r>
            <a:r>
              <a:rPr lang="en-US" dirty="0" err="1"/>
              <a:t>soos</a:t>
            </a:r>
            <a:r>
              <a:rPr lang="en-US" dirty="0"/>
              <a:t> “die </a:t>
            </a:r>
            <a:r>
              <a:rPr lang="en-US" dirty="0" err="1"/>
              <a:t>meisie</a:t>
            </a:r>
            <a:r>
              <a:rPr lang="en-US" dirty="0"/>
              <a:t>” </a:t>
            </a:r>
            <a:r>
              <a:rPr lang="en-US" dirty="0" err="1"/>
              <a:t>nie</a:t>
            </a:r>
            <a:r>
              <a:rPr lang="en-US" dirty="0"/>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err="1"/>
              <a:t>Sê</a:t>
            </a:r>
            <a:r>
              <a:rPr lang="en-US" dirty="0"/>
              <a:t> </a:t>
            </a:r>
            <a:r>
              <a:rPr lang="en-US" dirty="0" err="1"/>
              <a:t>vir</a:t>
            </a:r>
            <a:r>
              <a:rPr lang="en-US" dirty="0"/>
              <a:t> die </a:t>
            </a:r>
            <a:r>
              <a:rPr lang="en-US" dirty="0" err="1"/>
              <a:t>leerders</a:t>
            </a:r>
            <a:r>
              <a:rPr lang="en-US" dirty="0"/>
              <a:t> </a:t>
            </a:r>
            <a:r>
              <a:rPr lang="en-US" dirty="0" err="1"/>
              <a:t>dat</a:t>
            </a:r>
            <a:r>
              <a:rPr lang="en-US" dirty="0"/>
              <a:t> </a:t>
            </a:r>
            <a:r>
              <a:rPr lang="en-US" dirty="0" err="1"/>
              <a:t>hierdie</a:t>
            </a:r>
            <a:r>
              <a:rPr lang="en-US" dirty="0"/>
              <a:t> minder </a:t>
            </a:r>
            <a:r>
              <a:rPr lang="en-US" dirty="0" err="1"/>
              <a:t>bekende</a:t>
            </a:r>
            <a:r>
              <a:rPr lang="en-US" dirty="0"/>
              <a:t> </a:t>
            </a:r>
            <a:r>
              <a:rPr lang="en-US" dirty="0" err="1"/>
              <a:t>ster</a:t>
            </a:r>
            <a:r>
              <a:rPr lang="en-US" dirty="0"/>
              <a:t> </a:t>
            </a:r>
            <a:r>
              <a:rPr lang="en-US" dirty="0" err="1"/>
              <a:t>ook</a:t>
            </a:r>
            <a:r>
              <a:rPr lang="en-US" dirty="0"/>
              <a:t> ’n </a:t>
            </a:r>
            <a:r>
              <a:rPr lang="en-US" dirty="0" err="1"/>
              <a:t>rol</a:t>
            </a:r>
            <a:r>
              <a:rPr lang="en-US" dirty="0"/>
              <a:t> </a:t>
            </a:r>
            <a:r>
              <a:rPr lang="en-US" dirty="0" err="1"/>
              <a:t>vertolk</a:t>
            </a:r>
            <a:r>
              <a:rPr lang="en-US" dirty="0"/>
              <a:t>. </a:t>
            </a:r>
            <a:r>
              <a:rPr lang="en-US" dirty="0" err="1"/>
              <a:t>Dit</a:t>
            </a:r>
            <a:r>
              <a:rPr lang="en-US" dirty="0"/>
              <a:t> </a:t>
            </a:r>
            <a:r>
              <a:rPr lang="en-US" dirty="0" err="1"/>
              <a:t>wys</a:t>
            </a:r>
            <a:r>
              <a:rPr lang="en-US" dirty="0"/>
              <a:t> </a:t>
            </a:r>
            <a:r>
              <a:rPr lang="en-US" dirty="0" err="1"/>
              <a:t>vir</a:t>
            </a:r>
            <a:r>
              <a:rPr lang="en-US" dirty="0"/>
              <a:t> </a:t>
            </a:r>
            <a:r>
              <a:rPr lang="en-US" dirty="0" err="1"/>
              <a:t>ons</a:t>
            </a:r>
            <a:r>
              <a:rPr lang="en-US" dirty="0"/>
              <a:t> </a:t>
            </a:r>
            <a:r>
              <a:rPr lang="en-US" sz="1200" b="1" dirty="0" err="1">
                <a:solidFill>
                  <a:srgbClr val="000000"/>
                </a:solidFill>
                <a:latin typeface="Arimo"/>
                <a:ea typeface="Arimo"/>
                <a:cs typeface="Arimo"/>
                <a:sym typeface="Arimo"/>
              </a:rPr>
              <a:t>wie</a:t>
            </a:r>
            <a:r>
              <a:rPr lang="en-US" sz="1200" b="1" dirty="0">
                <a:solidFill>
                  <a:srgbClr val="000000"/>
                </a:solidFill>
                <a:latin typeface="Arimo"/>
                <a:ea typeface="Arimo"/>
                <a:cs typeface="Arimo"/>
                <a:sym typeface="Arimo"/>
              </a:rPr>
              <a:t>/wat </a:t>
            </a:r>
            <a:r>
              <a:rPr lang="en-US" sz="1200" b="1" dirty="0" err="1">
                <a:solidFill>
                  <a:srgbClr val="000000"/>
                </a:solidFill>
                <a:latin typeface="Arimo"/>
                <a:ea typeface="Arimo"/>
                <a:cs typeface="Arimo"/>
                <a:sym typeface="Arimo"/>
              </a:rPr>
              <a:t>deur</a:t>
            </a:r>
            <a:r>
              <a:rPr lang="en-US" sz="1200" b="1" dirty="0">
                <a:solidFill>
                  <a:srgbClr val="000000"/>
                </a:solidFill>
                <a:latin typeface="Arimo"/>
                <a:ea typeface="Arimo"/>
                <a:cs typeface="Arimo"/>
                <a:sym typeface="Arimo"/>
              </a:rPr>
              <a:t> die </a:t>
            </a:r>
            <a:r>
              <a:rPr lang="en-US" sz="1200" b="1" dirty="0" err="1">
                <a:solidFill>
                  <a:srgbClr val="000000"/>
                </a:solidFill>
                <a:latin typeface="Arimo"/>
                <a:ea typeface="Arimo"/>
                <a:cs typeface="Arimo"/>
                <a:sym typeface="Arimo"/>
              </a:rPr>
              <a:t>handeling</a:t>
            </a:r>
            <a:r>
              <a:rPr lang="en-US" sz="1200" b="1" dirty="0">
                <a:solidFill>
                  <a:srgbClr val="000000"/>
                </a:solidFill>
                <a:latin typeface="Arimo"/>
                <a:ea typeface="Arimo"/>
                <a:cs typeface="Arimo"/>
                <a:sym typeface="Arimo"/>
              </a:rPr>
              <a:t> </a:t>
            </a:r>
            <a:r>
              <a:rPr lang="en-ZA" sz="1200" b="1" dirty="0" err="1">
                <a:solidFill>
                  <a:srgbClr val="000000"/>
                </a:solidFill>
                <a:latin typeface="Arimo"/>
                <a:ea typeface="Arimo"/>
                <a:cs typeface="Arimo"/>
                <a:sym typeface="Arimo"/>
              </a:rPr>
              <a:t>geraak</a:t>
            </a:r>
            <a:r>
              <a:rPr lang="en-ZA" sz="1200" b="1" dirty="0">
                <a:solidFill>
                  <a:srgbClr val="000000"/>
                </a:solidFill>
                <a:latin typeface="Arimo"/>
                <a:ea typeface="Arimo"/>
                <a:cs typeface="Arimo"/>
                <a:sym typeface="Arimo"/>
              </a:rPr>
              <a:t> word (</a:t>
            </a:r>
            <a:r>
              <a:rPr lang="en-ZA" sz="1200" b="1" dirty="0" err="1">
                <a:solidFill>
                  <a:srgbClr val="000000"/>
                </a:solidFill>
                <a:latin typeface="Arimo"/>
                <a:ea typeface="Arimo"/>
                <a:cs typeface="Arimo"/>
                <a:sym typeface="Arimo"/>
              </a:rPr>
              <a:t>pasiënt</a:t>
            </a:r>
            <a:r>
              <a:rPr lang="en-ZA" sz="1200" b="1" dirty="0">
                <a:solidFill>
                  <a:srgbClr val="000000"/>
                </a:solidFill>
                <a:latin typeface="Arimo"/>
                <a:ea typeface="Arimo"/>
                <a:cs typeface="Arimo"/>
                <a:sym typeface="Arimo"/>
              </a:rPr>
              <a:t>)</a:t>
            </a:r>
            <a:r>
              <a:rPr lang="en-ZA" sz="1200" b="0" dirty="0">
                <a:solidFill>
                  <a:srgbClr val="000000"/>
                </a:solidFill>
                <a:latin typeface="Arimo"/>
                <a:ea typeface="Arimo"/>
                <a:cs typeface="Arimo"/>
                <a:sym typeface="Arimo"/>
              </a:rPr>
              <a:t>.</a:t>
            </a:r>
            <a:endParaRPr lang="en-US" sz="1200" b="0" dirty="0">
              <a:solidFill>
                <a:srgbClr val="000000"/>
              </a:solidFill>
              <a:latin typeface="Arimo"/>
              <a:ea typeface="Arimo"/>
              <a:cs typeface="Arimo"/>
              <a:sym typeface="Arimo"/>
            </a:endParaRPr>
          </a:p>
          <a:p>
            <a:pPr marL="171450" indent="-171450">
              <a:buFont typeface="Arial" panose="020B0604020202020204" pitchFamily="34" charset="0"/>
              <a:buChar char="•"/>
            </a:pPr>
            <a:r>
              <a:rPr lang="en-US" dirty="0"/>
              <a:t>Die </a:t>
            </a:r>
            <a:r>
              <a:rPr lang="en-US" dirty="0" err="1"/>
              <a:t>sinsdeel</a:t>
            </a:r>
            <a:r>
              <a:rPr lang="en-US" dirty="0"/>
              <a:t> die </a:t>
            </a:r>
            <a:r>
              <a:rPr lang="en-US" dirty="0" err="1"/>
              <a:t>kruieplantjies</a:t>
            </a:r>
            <a:r>
              <a:rPr lang="en-US" dirty="0"/>
              <a:t> </a:t>
            </a:r>
            <a:r>
              <a:rPr lang="en-US" dirty="0" err="1"/>
              <a:t>verwys</a:t>
            </a:r>
            <a:r>
              <a:rPr lang="en-US" dirty="0"/>
              <a:t> </a:t>
            </a:r>
            <a:r>
              <a:rPr lang="en-US" dirty="0" err="1"/>
              <a:t>mos</a:t>
            </a:r>
            <a:r>
              <a:rPr lang="en-US" dirty="0"/>
              <a:t> </a:t>
            </a:r>
            <a:r>
              <a:rPr lang="en-US" dirty="0" err="1"/>
              <a:t>na</a:t>
            </a:r>
            <a:r>
              <a:rPr lang="en-US" dirty="0"/>
              <a:t> </a:t>
            </a:r>
            <a:r>
              <a:rPr lang="en-US" dirty="0" err="1"/>
              <a:t>iets</a:t>
            </a:r>
            <a:r>
              <a:rPr lang="en-US" dirty="0"/>
              <a:t> wat </a:t>
            </a:r>
            <a:r>
              <a:rPr lang="en-US" dirty="0" err="1"/>
              <a:t>deur</a:t>
            </a:r>
            <a:r>
              <a:rPr lang="en-US" dirty="0"/>
              <a:t> die </a:t>
            </a:r>
            <a:r>
              <a:rPr lang="en-US" dirty="0" err="1"/>
              <a:t>handeling</a:t>
            </a:r>
            <a:r>
              <a:rPr lang="en-US" dirty="0"/>
              <a:t> van plant </a:t>
            </a:r>
            <a:r>
              <a:rPr lang="en-US" dirty="0" err="1"/>
              <a:t>geraak</a:t>
            </a:r>
            <a:r>
              <a:rPr lang="en-US" dirty="0"/>
              <a:t> word.</a:t>
            </a:r>
          </a:p>
          <a:p>
            <a:pPr marL="171450" indent="-171450">
              <a:buFont typeface="Arial" panose="020B0604020202020204" pitchFamily="34" charset="0"/>
              <a:buChar char="•"/>
            </a:pPr>
            <a:r>
              <a:rPr lang="en-US" dirty="0" err="1"/>
              <a:t>Watter</a:t>
            </a:r>
            <a:r>
              <a:rPr lang="en-US" dirty="0"/>
              <a:t> </a:t>
            </a:r>
            <a:r>
              <a:rPr lang="en-US" dirty="0" err="1"/>
              <a:t>woord</a:t>
            </a:r>
            <a:r>
              <a:rPr lang="en-US" dirty="0"/>
              <a:t> </a:t>
            </a:r>
            <a:r>
              <a:rPr lang="en-US" dirty="0" err="1"/>
              <a:t>kan</a:t>
            </a:r>
            <a:r>
              <a:rPr lang="en-US" dirty="0"/>
              <a:t> </a:t>
            </a:r>
            <a:r>
              <a:rPr lang="en-US" dirty="0" err="1"/>
              <a:t>ons</a:t>
            </a:r>
            <a:r>
              <a:rPr lang="en-US" dirty="0"/>
              <a:t> </a:t>
            </a:r>
            <a:r>
              <a:rPr lang="en-US" dirty="0" err="1"/>
              <a:t>gebruik</a:t>
            </a:r>
            <a:r>
              <a:rPr lang="en-US" dirty="0"/>
              <a:t> om </a:t>
            </a:r>
            <a:r>
              <a:rPr lang="en-US" dirty="0" err="1"/>
              <a:t>na</a:t>
            </a:r>
            <a:r>
              <a:rPr lang="en-US" dirty="0"/>
              <a:t> so ’n </a:t>
            </a:r>
            <a:r>
              <a:rPr lang="en-US" b="1" dirty="0" err="1"/>
              <a:t>betekenisrol</a:t>
            </a:r>
            <a:r>
              <a:rPr lang="en-US" b="1" dirty="0"/>
              <a:t> </a:t>
            </a:r>
            <a:r>
              <a:rPr lang="en-US" b="0" dirty="0" err="1"/>
              <a:t>te</a:t>
            </a:r>
            <a:r>
              <a:rPr lang="en-US" b="0" dirty="0"/>
              <a:t> </a:t>
            </a:r>
            <a:r>
              <a:rPr lang="en-US" b="0" dirty="0" err="1"/>
              <a:t>verwys</a:t>
            </a:r>
            <a:r>
              <a:rPr lang="en-US" b="0" dirty="0"/>
              <a:t>?</a:t>
            </a:r>
            <a:r>
              <a:rPr lang="en-US" dirty="0"/>
              <a:t> Antwoord: </a:t>
            </a:r>
            <a:r>
              <a:rPr lang="en-US" dirty="0" err="1"/>
              <a:t>pasiënt</a:t>
            </a:r>
            <a:r>
              <a:rPr lang="en-US" dirty="0"/>
              <a:t> (</a:t>
            </a:r>
            <a:r>
              <a:rPr lang="en-US" dirty="0" err="1"/>
              <a:t>hoewel</a:t>
            </a:r>
            <a:r>
              <a:rPr lang="en-US" dirty="0"/>
              <a:t> </a:t>
            </a:r>
            <a:r>
              <a:rPr lang="en-US" dirty="0" err="1"/>
              <a:t>daar</a:t>
            </a:r>
            <a:r>
              <a:rPr lang="en-US" dirty="0"/>
              <a:t> </a:t>
            </a:r>
            <a:r>
              <a:rPr lang="en-US" dirty="0" err="1"/>
              <a:t>ook</a:t>
            </a:r>
            <a:r>
              <a:rPr lang="en-US" dirty="0"/>
              <a:t> al </a:t>
            </a:r>
            <a:r>
              <a:rPr lang="en-US" dirty="0" err="1"/>
              <a:t>na</a:t>
            </a:r>
            <a:r>
              <a:rPr lang="en-US" dirty="0"/>
              <a:t> “</a:t>
            </a:r>
            <a:r>
              <a:rPr lang="en-US" dirty="0" err="1"/>
              <a:t>geaffekteerde</a:t>
            </a:r>
            <a:r>
              <a:rPr lang="en-US" dirty="0"/>
              <a:t>” </a:t>
            </a:r>
            <a:r>
              <a:rPr lang="en-US" dirty="0" err="1"/>
              <a:t>verwys</a:t>
            </a:r>
            <a:r>
              <a:rPr lang="en-US" dirty="0"/>
              <a:t> is). </a:t>
            </a:r>
          </a:p>
          <a:p>
            <a:pPr marL="171450" indent="-171450">
              <a:buFont typeface="Arial" panose="020B0604020202020204" pitchFamily="34" charset="0"/>
              <a:buChar char="•"/>
            </a:pPr>
            <a:r>
              <a:rPr lang="en-US" dirty="0" err="1"/>
              <a:t>Voeg</a:t>
            </a:r>
            <a:r>
              <a:rPr lang="en-US" dirty="0"/>
              <a:t> </a:t>
            </a:r>
            <a:r>
              <a:rPr lang="en-US" dirty="0" err="1"/>
              <a:t>dit</a:t>
            </a:r>
            <a:r>
              <a:rPr lang="en-US" dirty="0"/>
              <a:t> in die </a:t>
            </a:r>
            <a:r>
              <a:rPr lang="en-US" dirty="0" err="1"/>
              <a:t>tabel</a:t>
            </a:r>
            <a:r>
              <a:rPr lang="en-US" dirty="0"/>
              <a:t> in, </a:t>
            </a:r>
            <a:r>
              <a:rPr lang="en-US" dirty="0" err="1"/>
              <a:t>en</a:t>
            </a:r>
            <a:r>
              <a:rPr lang="en-US" dirty="0"/>
              <a:t> </a:t>
            </a:r>
            <a:r>
              <a:rPr lang="en-US" dirty="0" err="1"/>
              <a:t>laat</a:t>
            </a:r>
            <a:r>
              <a:rPr lang="en-US" dirty="0"/>
              <a:t> </a:t>
            </a:r>
            <a:r>
              <a:rPr lang="en-US" dirty="0" err="1"/>
              <a:t>leerders</a:t>
            </a:r>
            <a:r>
              <a:rPr lang="en-US" dirty="0"/>
              <a:t> </a:t>
            </a:r>
            <a:r>
              <a:rPr lang="en-US" dirty="0" err="1"/>
              <a:t>dit</a:t>
            </a:r>
            <a:r>
              <a:rPr lang="en-US" dirty="0"/>
              <a:t> </a:t>
            </a:r>
            <a:r>
              <a:rPr lang="en-US" dirty="0" err="1"/>
              <a:t>sommer</a:t>
            </a:r>
            <a:r>
              <a:rPr lang="en-US" dirty="0"/>
              <a:t> </a:t>
            </a:r>
            <a:r>
              <a:rPr lang="en-US" dirty="0" err="1"/>
              <a:t>onderaan</a:t>
            </a:r>
            <a:r>
              <a:rPr lang="en-US" dirty="0"/>
              <a:t> die </a:t>
            </a:r>
            <a:r>
              <a:rPr lang="en-US" dirty="0" err="1"/>
              <a:t>sinsdeel</a:t>
            </a:r>
            <a:r>
              <a:rPr lang="en-US" dirty="0"/>
              <a:t> </a:t>
            </a:r>
            <a:r>
              <a:rPr lang="en-US" dirty="0" err="1"/>
              <a:t>tussen</a:t>
            </a:r>
            <a:r>
              <a:rPr lang="en-US" dirty="0"/>
              <a:t> </a:t>
            </a:r>
            <a:r>
              <a:rPr lang="en-US" dirty="0" err="1"/>
              <a:t>hakies</a:t>
            </a:r>
            <a:r>
              <a:rPr lang="en-US" dirty="0"/>
              <a:t> </a:t>
            </a:r>
            <a:r>
              <a:rPr lang="en-US" dirty="0" err="1"/>
              <a:t>byvoeg</a:t>
            </a:r>
            <a:r>
              <a:rPr lang="en-US" dirty="0"/>
              <a: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err="1"/>
              <a:t>Verskuif</a:t>
            </a:r>
            <a:r>
              <a:rPr lang="en-US" dirty="0"/>
              <a:t> </a:t>
            </a:r>
            <a:r>
              <a:rPr lang="en-US" dirty="0" err="1"/>
              <a:t>nou</a:t>
            </a:r>
            <a:r>
              <a:rPr lang="en-US" dirty="0"/>
              <a:t> </a:t>
            </a:r>
            <a:r>
              <a:rPr lang="en-US" dirty="0" err="1"/>
              <a:t>jou</a:t>
            </a:r>
            <a:r>
              <a:rPr lang="en-US" dirty="0"/>
              <a:t> </a:t>
            </a:r>
            <a:r>
              <a:rPr lang="en-US" dirty="0" err="1"/>
              <a:t>fokus</a:t>
            </a:r>
            <a:r>
              <a:rPr lang="en-US" dirty="0"/>
              <a:t> </a:t>
            </a:r>
            <a:r>
              <a:rPr lang="en-US" dirty="0" err="1"/>
              <a:t>na</a:t>
            </a:r>
            <a:r>
              <a:rPr lang="en-US" dirty="0"/>
              <a:t> die begrip “</a:t>
            </a:r>
            <a:r>
              <a:rPr lang="en-US" dirty="0" err="1"/>
              <a:t>bedrywende</a:t>
            </a:r>
            <a:r>
              <a:rPr lang="en-US" dirty="0"/>
              <a:t> </a:t>
            </a:r>
            <a:r>
              <a:rPr lang="en-US" dirty="0" err="1"/>
              <a:t>vorm</a:t>
            </a:r>
            <a:r>
              <a:rPr lang="en-US" dirty="0"/>
              <a:t>” of “</a:t>
            </a:r>
            <a:r>
              <a:rPr lang="en-US" dirty="0" err="1"/>
              <a:t>aktiefvorm</a:t>
            </a:r>
            <a:r>
              <a:rPr lang="en-US" dirty="0"/>
              <a:t>”. </a:t>
            </a:r>
          </a:p>
          <a:p>
            <a:endParaRPr lang="en-US" dirty="0"/>
          </a:p>
          <a:p>
            <a:r>
              <a:rPr lang="en-US" dirty="0"/>
              <a:t>Die </a:t>
            </a:r>
            <a:r>
              <a:rPr lang="en-US" dirty="0" err="1"/>
              <a:t>handeling</a:t>
            </a:r>
            <a:r>
              <a:rPr lang="en-US" dirty="0"/>
              <a:t> word in so ’n sin </a:t>
            </a:r>
            <a:r>
              <a:rPr lang="en-US" b="1" dirty="0" err="1"/>
              <a:t>aktief</a:t>
            </a:r>
            <a:r>
              <a:rPr lang="en-US" dirty="0"/>
              <a:t> </a:t>
            </a:r>
            <a:r>
              <a:rPr lang="en-US" dirty="0" err="1"/>
              <a:t>deur</a:t>
            </a:r>
            <a:r>
              <a:rPr lang="en-US" dirty="0"/>
              <a:t> </a:t>
            </a:r>
            <a:r>
              <a:rPr lang="en-US" dirty="0" err="1"/>
              <a:t>iemand</a:t>
            </a:r>
            <a:r>
              <a:rPr lang="en-US" dirty="0"/>
              <a:t> </a:t>
            </a:r>
            <a:r>
              <a:rPr lang="en-US" dirty="0" err="1"/>
              <a:t>uitgevoer</a:t>
            </a:r>
            <a:r>
              <a:rPr lang="en-US" dirty="0"/>
              <a:t>. Die </a:t>
            </a:r>
            <a:r>
              <a:rPr lang="en-US" dirty="0" err="1"/>
              <a:t>meisie</a:t>
            </a:r>
            <a:r>
              <a:rPr lang="en-US" dirty="0"/>
              <a:t> plant </a:t>
            </a:r>
            <a:r>
              <a:rPr lang="en-US" dirty="0" err="1"/>
              <a:t>aktief</a:t>
            </a:r>
            <a:r>
              <a:rPr lang="en-US" dirty="0"/>
              <a:t> die </a:t>
            </a:r>
            <a:r>
              <a:rPr lang="en-US" dirty="0" err="1"/>
              <a:t>kruieplantjies</a:t>
            </a:r>
            <a:r>
              <a:rPr lang="en-US" dirty="0"/>
              <a:t>. Ons </a:t>
            </a:r>
            <a:r>
              <a:rPr lang="en-US" dirty="0" err="1"/>
              <a:t>sê</a:t>
            </a:r>
            <a:r>
              <a:rPr lang="en-US" dirty="0"/>
              <a:t> </a:t>
            </a:r>
            <a:r>
              <a:rPr lang="en-US" dirty="0" err="1"/>
              <a:t>daarom</a:t>
            </a:r>
            <a:r>
              <a:rPr lang="en-US" dirty="0"/>
              <a:t> </a:t>
            </a:r>
            <a:r>
              <a:rPr lang="en-US" dirty="0" err="1"/>
              <a:t>dat</a:t>
            </a:r>
            <a:r>
              <a:rPr lang="en-US" dirty="0"/>
              <a:t> </a:t>
            </a:r>
            <a:r>
              <a:rPr lang="en-US" dirty="0" err="1"/>
              <a:t>hierdie</a:t>
            </a:r>
            <a:r>
              <a:rPr lang="en-US" dirty="0"/>
              <a:t> sin in die </a:t>
            </a:r>
            <a:r>
              <a:rPr lang="en-US" dirty="0" err="1"/>
              <a:t>bedrywende</a:t>
            </a:r>
            <a:r>
              <a:rPr lang="en-US" dirty="0"/>
              <a:t> of </a:t>
            </a:r>
            <a:r>
              <a:rPr lang="en-US" dirty="0" err="1"/>
              <a:t>aktiefvorm</a:t>
            </a:r>
            <a:r>
              <a:rPr lang="en-US" dirty="0"/>
              <a:t> is. As </a:t>
            </a:r>
            <a:r>
              <a:rPr lang="en-US" dirty="0" err="1"/>
              <a:t>dit</a:t>
            </a:r>
            <a:r>
              <a:rPr lang="en-US" dirty="0"/>
              <a:t> steeds </a:t>
            </a:r>
            <a:r>
              <a:rPr lang="en-US" dirty="0" err="1"/>
              <a:t>vir</a:t>
            </a:r>
            <a:r>
              <a:rPr lang="en-US" dirty="0"/>
              <a:t> </a:t>
            </a:r>
            <a:r>
              <a:rPr lang="en-US" dirty="0" err="1"/>
              <a:t>hulle</a:t>
            </a:r>
            <a:r>
              <a:rPr lang="en-US" dirty="0"/>
              <a:t> </a:t>
            </a:r>
            <a:r>
              <a:rPr lang="en-US" dirty="0" err="1"/>
              <a:t>onduidelik</a:t>
            </a:r>
            <a:r>
              <a:rPr lang="en-US" dirty="0"/>
              <a:t> is, </a:t>
            </a:r>
            <a:r>
              <a:rPr lang="en-US" dirty="0" err="1"/>
              <a:t>kan</a:t>
            </a:r>
            <a:r>
              <a:rPr lang="en-US" dirty="0"/>
              <a:t> </a:t>
            </a:r>
            <a:r>
              <a:rPr lang="en-US" dirty="0" err="1"/>
              <a:t>jy</a:t>
            </a:r>
            <a:r>
              <a:rPr lang="en-US" dirty="0"/>
              <a:t> </a:t>
            </a:r>
            <a:r>
              <a:rPr lang="en-US" dirty="0" err="1"/>
              <a:t>verduidelik</a:t>
            </a:r>
            <a:r>
              <a:rPr lang="en-US" dirty="0"/>
              <a:t> </a:t>
            </a:r>
            <a:r>
              <a:rPr lang="en-US" dirty="0" err="1"/>
              <a:t>dat</a:t>
            </a:r>
            <a:r>
              <a:rPr lang="en-US" dirty="0"/>
              <a:t> ’n </a:t>
            </a:r>
            <a:r>
              <a:rPr lang="en-US" dirty="0" err="1"/>
              <a:t>mens</a:t>
            </a:r>
            <a:r>
              <a:rPr lang="en-US" dirty="0"/>
              <a:t> </a:t>
            </a:r>
            <a:r>
              <a:rPr lang="en-US" dirty="0" err="1"/>
              <a:t>hierdie</a:t>
            </a:r>
            <a:r>
              <a:rPr lang="en-US" dirty="0"/>
              <a:t> sin </a:t>
            </a:r>
            <a:r>
              <a:rPr lang="en-US" dirty="0" err="1"/>
              <a:t>na</a:t>
            </a:r>
            <a:r>
              <a:rPr lang="en-US" dirty="0"/>
              <a:t> ’n </a:t>
            </a:r>
            <a:r>
              <a:rPr lang="en-US" dirty="0" err="1"/>
              <a:t>vraagsin</a:t>
            </a:r>
            <a:r>
              <a:rPr lang="en-US" dirty="0"/>
              <a:t> met die </a:t>
            </a:r>
            <a:r>
              <a:rPr lang="en-US" dirty="0" err="1"/>
              <a:t>werkwoorde</a:t>
            </a:r>
            <a:r>
              <a:rPr lang="en-US" dirty="0"/>
              <a:t> “</a:t>
            </a:r>
            <a:r>
              <a:rPr lang="en-US" dirty="0" err="1"/>
              <a:t>doen</a:t>
            </a:r>
            <a:r>
              <a:rPr lang="en-US" dirty="0"/>
              <a:t>/</a:t>
            </a:r>
            <a:r>
              <a:rPr lang="en-US" dirty="0" err="1"/>
              <a:t>maak</a:t>
            </a:r>
            <a:r>
              <a:rPr lang="en-US" dirty="0"/>
              <a:t>” </a:t>
            </a:r>
            <a:r>
              <a:rPr lang="en-US" dirty="0" err="1"/>
              <a:t>kan</a:t>
            </a:r>
            <a:r>
              <a:rPr lang="en-US" dirty="0"/>
              <a:t> </a:t>
            </a:r>
            <a:r>
              <a:rPr lang="en-US" dirty="0" err="1"/>
              <a:t>verander</a:t>
            </a:r>
            <a:r>
              <a:rPr lang="en-US" dirty="0"/>
              <a:t>: Wat </a:t>
            </a:r>
            <a:r>
              <a:rPr lang="en-US" dirty="0" err="1"/>
              <a:t>doen</a:t>
            </a:r>
            <a:r>
              <a:rPr lang="en-US" dirty="0"/>
              <a:t>/</a:t>
            </a:r>
            <a:r>
              <a:rPr lang="en-US" dirty="0" err="1"/>
              <a:t>maak</a:t>
            </a:r>
            <a:r>
              <a:rPr lang="en-US" dirty="0"/>
              <a:t> die </a:t>
            </a:r>
            <a:r>
              <a:rPr lang="en-US" dirty="0" err="1"/>
              <a:t>meisie</a:t>
            </a:r>
            <a:r>
              <a:rPr lang="en-US" dirty="0"/>
              <a:t>? Sy plant </a:t>
            </a:r>
            <a:r>
              <a:rPr lang="en-US" dirty="0" err="1"/>
              <a:t>kruieplantjies</a:t>
            </a:r>
            <a:r>
              <a:rPr lang="en-US" dirty="0"/>
              <a:t>.</a:t>
            </a:r>
          </a:p>
          <a:p>
            <a:endParaRPr lang="en-US" dirty="0"/>
          </a:p>
          <a:p>
            <a:r>
              <a:rPr lang="en-US" dirty="0"/>
              <a:t>Die </a:t>
            </a:r>
            <a:r>
              <a:rPr lang="en-US" dirty="0" err="1"/>
              <a:t>woord</a:t>
            </a:r>
            <a:r>
              <a:rPr lang="en-US" dirty="0"/>
              <a:t> “</a:t>
            </a:r>
            <a:r>
              <a:rPr lang="en-US" dirty="0" err="1"/>
              <a:t>aktief</a:t>
            </a:r>
            <a:r>
              <a:rPr lang="en-US" dirty="0"/>
              <a:t>” word </a:t>
            </a:r>
            <a:r>
              <a:rPr lang="en-US" dirty="0" err="1"/>
              <a:t>ontleen</a:t>
            </a:r>
            <a:r>
              <a:rPr lang="en-US" dirty="0"/>
              <a:t> </a:t>
            </a:r>
            <a:r>
              <a:rPr lang="en-US" dirty="0" err="1"/>
              <a:t>aan</a:t>
            </a:r>
            <a:r>
              <a:rPr lang="en-US" dirty="0"/>
              <a:t> die </a:t>
            </a:r>
            <a:r>
              <a:rPr lang="en-US" dirty="0" err="1"/>
              <a:t>Latynse</a:t>
            </a:r>
            <a:r>
              <a:rPr lang="en-US" dirty="0"/>
              <a:t> “</a:t>
            </a:r>
            <a:r>
              <a:rPr lang="en-US" dirty="0" err="1"/>
              <a:t>activus</a:t>
            </a:r>
            <a:r>
              <a:rPr lang="en-US" dirty="0"/>
              <a:t>” wat ‘</a:t>
            </a:r>
            <a:r>
              <a:rPr lang="en-US" dirty="0" err="1"/>
              <a:t>bedrywig</a:t>
            </a:r>
            <a:r>
              <a:rPr lang="en-US" dirty="0"/>
              <a:t>, </a:t>
            </a:r>
            <a:r>
              <a:rPr lang="en-US" dirty="0" err="1"/>
              <a:t>doende</a:t>
            </a:r>
            <a:r>
              <a:rPr lang="en-US" dirty="0"/>
              <a:t>, </a:t>
            </a:r>
            <a:r>
              <a:rPr lang="en-US" dirty="0" err="1"/>
              <a:t>doenig</a:t>
            </a:r>
            <a:r>
              <a:rPr lang="en-US" dirty="0"/>
              <a:t>, </a:t>
            </a:r>
            <a:r>
              <a:rPr lang="en-US" dirty="0" err="1"/>
              <a:t>aktief</a:t>
            </a:r>
            <a:r>
              <a:rPr lang="en-US" dirty="0"/>
              <a:t>’ </a:t>
            </a:r>
            <a:r>
              <a:rPr lang="en-US" dirty="0" err="1"/>
              <a:t>beteken</a:t>
            </a:r>
            <a:r>
              <a:rPr lang="en-US" dirty="0"/>
              <a: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err="1"/>
              <a:t>Verduidelik</a:t>
            </a:r>
            <a:r>
              <a:rPr lang="en-US" dirty="0"/>
              <a:t> </a:t>
            </a:r>
            <a:r>
              <a:rPr lang="en-US" dirty="0" err="1"/>
              <a:t>vir</a:t>
            </a:r>
            <a:r>
              <a:rPr lang="en-US" dirty="0"/>
              <a:t> die </a:t>
            </a:r>
            <a:r>
              <a:rPr lang="en-US" dirty="0" err="1"/>
              <a:t>leerders</a:t>
            </a:r>
            <a:r>
              <a:rPr lang="en-US" dirty="0"/>
              <a:t> </a:t>
            </a:r>
            <a:r>
              <a:rPr lang="en-US" dirty="0" err="1"/>
              <a:t>dat</a:t>
            </a:r>
            <a:r>
              <a:rPr lang="en-US" dirty="0"/>
              <a:t> </a:t>
            </a:r>
            <a:r>
              <a:rPr lang="en-US" dirty="0" err="1"/>
              <a:t>ons</a:t>
            </a:r>
            <a:r>
              <a:rPr lang="en-US" dirty="0"/>
              <a:t> </a:t>
            </a:r>
            <a:r>
              <a:rPr lang="en-US" dirty="0" err="1"/>
              <a:t>kan</a:t>
            </a:r>
            <a:r>
              <a:rPr lang="en-US" dirty="0"/>
              <a:t> </a:t>
            </a:r>
            <a:r>
              <a:rPr lang="en-US" dirty="0" err="1"/>
              <a:t>besluit</a:t>
            </a:r>
            <a:r>
              <a:rPr lang="en-US" dirty="0"/>
              <a:t> om </a:t>
            </a:r>
            <a:r>
              <a:rPr lang="en-US" b="1" dirty="0" err="1"/>
              <a:t>nie</a:t>
            </a:r>
            <a:r>
              <a:rPr lang="en-US" b="1" dirty="0"/>
              <a:t> </a:t>
            </a:r>
            <a:r>
              <a:rPr lang="en-US" b="1" dirty="0" err="1"/>
              <a:t>te</a:t>
            </a:r>
            <a:r>
              <a:rPr lang="en-US" b="1" dirty="0"/>
              <a:t> </a:t>
            </a:r>
            <a:r>
              <a:rPr lang="en-US" b="1" dirty="0" err="1"/>
              <a:t>fokus</a:t>
            </a:r>
            <a:r>
              <a:rPr lang="en-US" b="1" dirty="0"/>
              <a:t> op </a:t>
            </a:r>
            <a:r>
              <a:rPr lang="en-US" b="1" dirty="0" err="1"/>
              <a:t>wie</a:t>
            </a:r>
            <a:r>
              <a:rPr lang="en-US" b="1" dirty="0"/>
              <a:t> die </a:t>
            </a:r>
            <a:r>
              <a:rPr lang="en-US" b="1" dirty="0" err="1"/>
              <a:t>handeling</a:t>
            </a:r>
            <a:r>
              <a:rPr lang="en-US" b="1" dirty="0"/>
              <a:t> </a:t>
            </a:r>
            <a:r>
              <a:rPr lang="en-US" b="1" dirty="0" err="1"/>
              <a:t>uitvoer</a:t>
            </a:r>
            <a:r>
              <a:rPr lang="en-US" b="1" dirty="0"/>
              <a:t> </a:t>
            </a:r>
            <a:r>
              <a:rPr lang="en-US" b="1" dirty="0" err="1"/>
              <a:t>nie</a:t>
            </a:r>
            <a:r>
              <a:rPr lang="en-US" dirty="0"/>
              <a:t>. Ons </a:t>
            </a:r>
            <a:r>
              <a:rPr lang="en-US" dirty="0" err="1"/>
              <a:t>hoef</a:t>
            </a:r>
            <a:r>
              <a:rPr lang="en-US" dirty="0"/>
              <a:t> met </a:t>
            </a:r>
            <a:r>
              <a:rPr lang="en-US" dirty="0" err="1"/>
              <a:t>ander</a:t>
            </a:r>
            <a:r>
              <a:rPr lang="en-US" dirty="0"/>
              <a:t> </a:t>
            </a:r>
            <a:r>
              <a:rPr lang="en-US" dirty="0" err="1"/>
              <a:t>woorde</a:t>
            </a:r>
            <a:r>
              <a:rPr lang="en-US" dirty="0"/>
              <a:t> </a:t>
            </a:r>
            <a:r>
              <a:rPr lang="en-US" dirty="0" err="1"/>
              <a:t>nie</a:t>
            </a:r>
            <a:r>
              <a:rPr lang="en-US" dirty="0"/>
              <a:t> op die agent/</a:t>
            </a:r>
            <a:r>
              <a:rPr lang="en-US" dirty="0" err="1"/>
              <a:t>doener</a:t>
            </a:r>
            <a:r>
              <a:rPr lang="en-US" dirty="0"/>
              <a:t> </a:t>
            </a:r>
            <a:r>
              <a:rPr lang="en-US" dirty="0" err="1"/>
              <a:t>te</a:t>
            </a:r>
            <a:r>
              <a:rPr lang="en-US" dirty="0"/>
              <a:t> </a:t>
            </a:r>
            <a:r>
              <a:rPr lang="en-US" dirty="0" err="1"/>
              <a:t>fokus</a:t>
            </a:r>
            <a:r>
              <a:rPr lang="en-US" dirty="0"/>
              <a:t> </a:t>
            </a:r>
            <a:r>
              <a:rPr lang="en-US" dirty="0" err="1"/>
              <a:t>nie</a:t>
            </a:r>
            <a:r>
              <a:rPr lang="en-US" dirty="0"/>
              <a:t>, maar </a:t>
            </a:r>
            <a:r>
              <a:rPr lang="en-US" dirty="0" err="1"/>
              <a:t>eerder</a:t>
            </a:r>
            <a:r>
              <a:rPr lang="en-US" dirty="0"/>
              <a:t> op </a:t>
            </a:r>
            <a:r>
              <a:rPr lang="en-US" sz="1200" dirty="0">
                <a:solidFill>
                  <a:srgbClr val="000000"/>
                </a:solidFill>
                <a:latin typeface="Arimo"/>
                <a:ea typeface="Arimo"/>
                <a:cs typeface="Arimo"/>
                <a:sym typeface="Arimo"/>
              </a:rPr>
              <a:t>die </a:t>
            </a:r>
            <a:r>
              <a:rPr lang="en-US" sz="1200" dirty="0" err="1">
                <a:solidFill>
                  <a:srgbClr val="000000"/>
                </a:solidFill>
                <a:latin typeface="Arimo"/>
                <a:ea typeface="Arimo"/>
                <a:cs typeface="Arimo"/>
                <a:sym typeface="Arimo"/>
              </a:rPr>
              <a:t>pasiënt</a:t>
            </a:r>
            <a:r>
              <a:rPr lang="en-US" sz="1200" dirty="0">
                <a:solidFill>
                  <a:srgbClr val="000000"/>
                </a:solidFill>
                <a:latin typeface="Arimo"/>
                <a:ea typeface="Arimo"/>
                <a:cs typeface="Arimo"/>
                <a:sym typeface="Arimo"/>
              </a:rPr>
              <a:t>, </a:t>
            </a:r>
            <a:r>
              <a:rPr lang="en-US" sz="1200" dirty="0" err="1">
                <a:solidFill>
                  <a:srgbClr val="000000"/>
                </a:solidFill>
                <a:latin typeface="Arimo"/>
                <a:ea typeface="Arimo"/>
                <a:cs typeface="Arimo"/>
                <a:sym typeface="Arimo"/>
              </a:rPr>
              <a:t>dit</a:t>
            </a:r>
            <a:r>
              <a:rPr lang="en-US" sz="1200" dirty="0">
                <a:solidFill>
                  <a:srgbClr val="000000"/>
                </a:solidFill>
                <a:latin typeface="Arimo"/>
                <a:ea typeface="Arimo"/>
                <a:cs typeface="Arimo"/>
                <a:sym typeface="Arimo"/>
              </a:rPr>
              <a:t> </a:t>
            </a:r>
            <a:r>
              <a:rPr lang="en-US" sz="1200" dirty="0" err="1">
                <a:solidFill>
                  <a:srgbClr val="000000"/>
                </a:solidFill>
                <a:latin typeface="Arimo"/>
                <a:ea typeface="Arimo"/>
                <a:cs typeface="Arimo"/>
                <a:sym typeface="Arimo"/>
              </a:rPr>
              <a:t>wil</a:t>
            </a:r>
            <a:r>
              <a:rPr lang="en-US" sz="1200" dirty="0">
                <a:solidFill>
                  <a:srgbClr val="000000"/>
                </a:solidFill>
                <a:latin typeface="Arimo"/>
                <a:ea typeface="Arimo"/>
                <a:cs typeface="Arimo"/>
                <a:sym typeface="Arimo"/>
              </a:rPr>
              <a:t> </a:t>
            </a:r>
            <a:r>
              <a:rPr lang="en-US" sz="1200" dirty="0" err="1">
                <a:solidFill>
                  <a:srgbClr val="000000"/>
                </a:solidFill>
                <a:latin typeface="Arimo"/>
                <a:ea typeface="Arimo"/>
                <a:cs typeface="Arimo"/>
                <a:sym typeface="Arimo"/>
              </a:rPr>
              <a:t>sê</a:t>
            </a:r>
            <a:r>
              <a:rPr lang="en-US" sz="1200" dirty="0">
                <a:solidFill>
                  <a:srgbClr val="000000"/>
                </a:solidFill>
                <a:latin typeface="Arimo"/>
                <a:ea typeface="Arimo"/>
                <a:cs typeface="Arimo"/>
                <a:sym typeface="Arimo"/>
              </a:rPr>
              <a:t> </a:t>
            </a:r>
            <a:r>
              <a:rPr lang="en-US" sz="1200" dirty="0" err="1">
                <a:solidFill>
                  <a:srgbClr val="000000"/>
                </a:solidFill>
                <a:latin typeface="Arimo"/>
                <a:ea typeface="Arimo"/>
                <a:cs typeface="Arimo"/>
                <a:sym typeface="Arimo"/>
              </a:rPr>
              <a:t>wie</a:t>
            </a:r>
            <a:r>
              <a:rPr lang="en-US" sz="1200" dirty="0">
                <a:solidFill>
                  <a:srgbClr val="000000"/>
                </a:solidFill>
                <a:latin typeface="Arimo"/>
                <a:ea typeface="Arimo"/>
                <a:cs typeface="Arimo"/>
                <a:sym typeface="Arimo"/>
              </a:rPr>
              <a:t>/wat </a:t>
            </a:r>
            <a:r>
              <a:rPr lang="en-US" sz="1200" dirty="0" err="1">
                <a:solidFill>
                  <a:srgbClr val="000000"/>
                </a:solidFill>
                <a:latin typeface="Arimo"/>
                <a:ea typeface="Arimo"/>
                <a:cs typeface="Arimo"/>
                <a:sym typeface="Arimo"/>
              </a:rPr>
              <a:t>deur</a:t>
            </a:r>
            <a:r>
              <a:rPr lang="en-US" sz="1200" dirty="0">
                <a:solidFill>
                  <a:srgbClr val="000000"/>
                </a:solidFill>
                <a:latin typeface="Arimo"/>
                <a:ea typeface="Arimo"/>
                <a:cs typeface="Arimo"/>
                <a:sym typeface="Arimo"/>
              </a:rPr>
              <a:t> die </a:t>
            </a:r>
            <a:r>
              <a:rPr lang="en-US" sz="1200" dirty="0" err="1">
                <a:solidFill>
                  <a:srgbClr val="000000"/>
                </a:solidFill>
                <a:latin typeface="Arimo"/>
                <a:ea typeface="Arimo"/>
                <a:cs typeface="Arimo"/>
                <a:sym typeface="Arimo"/>
              </a:rPr>
              <a:t>handeling</a:t>
            </a:r>
            <a:r>
              <a:rPr lang="en-US" sz="1200" dirty="0">
                <a:solidFill>
                  <a:srgbClr val="000000"/>
                </a:solidFill>
                <a:latin typeface="Arimo"/>
                <a:ea typeface="Arimo"/>
                <a:cs typeface="Arimo"/>
                <a:sym typeface="Arimo"/>
              </a:rPr>
              <a:t> </a:t>
            </a:r>
            <a:r>
              <a:rPr lang="en-ZA" sz="1200" dirty="0" err="1">
                <a:solidFill>
                  <a:srgbClr val="000000"/>
                </a:solidFill>
                <a:latin typeface="Arimo"/>
                <a:ea typeface="Arimo"/>
                <a:cs typeface="Arimo"/>
                <a:sym typeface="Arimo"/>
              </a:rPr>
              <a:t>geraak</a:t>
            </a:r>
            <a:r>
              <a:rPr lang="en-ZA" sz="1200" dirty="0">
                <a:solidFill>
                  <a:srgbClr val="000000"/>
                </a:solidFill>
                <a:latin typeface="Arimo"/>
                <a:ea typeface="Arimo"/>
                <a:cs typeface="Arimo"/>
                <a:sym typeface="Arimo"/>
              </a:rPr>
              <a:t> word (</a:t>
            </a:r>
            <a:r>
              <a:rPr lang="en-ZA" sz="1200" dirty="0" err="1">
                <a:solidFill>
                  <a:srgbClr val="000000"/>
                </a:solidFill>
                <a:latin typeface="Arimo"/>
                <a:ea typeface="Arimo"/>
                <a:cs typeface="Arimo"/>
                <a:sym typeface="Arimo"/>
              </a:rPr>
              <a:t>pasiënt</a:t>
            </a:r>
            <a:r>
              <a:rPr lang="en-ZA" sz="1200" dirty="0">
                <a:solidFill>
                  <a:srgbClr val="000000"/>
                </a:solidFill>
                <a:latin typeface="Arimo"/>
                <a:ea typeface="Arimo"/>
                <a:cs typeface="Arimo"/>
                <a:sym typeface="Arimo"/>
              </a:rPr>
              <a:t>)</a:t>
            </a:r>
            <a:r>
              <a:rPr lang="en-US" sz="1200" dirty="0">
                <a:solidFill>
                  <a:srgbClr val="000000"/>
                </a:solidFill>
                <a:latin typeface="Arimo"/>
                <a:ea typeface="Arimo"/>
                <a:cs typeface="Arimo"/>
                <a:sym typeface="Arimo"/>
              </a:rPr>
              <a:t>, die </a:t>
            </a:r>
            <a:r>
              <a:rPr lang="en-US" sz="1200" dirty="0" err="1">
                <a:solidFill>
                  <a:srgbClr val="000000"/>
                </a:solidFill>
                <a:latin typeface="Arimo"/>
                <a:ea typeface="Arimo"/>
                <a:cs typeface="Arimo"/>
                <a:sym typeface="Arimo"/>
              </a:rPr>
              <a:t>groen</a:t>
            </a:r>
            <a:r>
              <a:rPr lang="en-US" sz="1200" dirty="0">
                <a:solidFill>
                  <a:srgbClr val="000000"/>
                </a:solidFill>
                <a:latin typeface="Arimo"/>
                <a:ea typeface="Arimo"/>
                <a:cs typeface="Arimo"/>
                <a:sym typeface="Arimo"/>
              </a:rPr>
              <a:t> </a:t>
            </a:r>
            <a:r>
              <a:rPr lang="en-US" sz="1200" dirty="0" err="1">
                <a:solidFill>
                  <a:srgbClr val="000000"/>
                </a:solidFill>
                <a:latin typeface="Arimo"/>
                <a:ea typeface="Arimo"/>
                <a:cs typeface="Arimo"/>
                <a:sym typeface="Arimo"/>
              </a:rPr>
              <a:t>sinsdeel</a:t>
            </a:r>
            <a:r>
              <a:rPr lang="en-US" sz="1200" dirty="0">
                <a:solidFill>
                  <a:srgbClr val="000000"/>
                </a:solidFill>
                <a:latin typeface="Arimo"/>
                <a:ea typeface="Arimo"/>
                <a:cs typeface="Arimo"/>
                <a:sym typeface="Arimo"/>
              </a:rPr>
              <a:t>.</a:t>
            </a:r>
            <a:endParaRPr lang="en-US" dirty="0"/>
          </a:p>
          <a:p>
            <a:endParaRPr lang="en-US" dirty="0"/>
          </a:p>
          <a:p>
            <a:r>
              <a:rPr lang="en-US" b="1" dirty="0"/>
              <a:t>Hoe </a:t>
            </a:r>
            <a:r>
              <a:rPr lang="en-US" b="1" dirty="0" err="1"/>
              <a:t>verleen</a:t>
            </a:r>
            <a:r>
              <a:rPr lang="en-US" b="1" dirty="0"/>
              <a:t> </a:t>
            </a:r>
            <a:r>
              <a:rPr lang="en-US" b="1" dirty="0" err="1"/>
              <a:t>ons</a:t>
            </a:r>
            <a:r>
              <a:rPr lang="en-US" b="1" dirty="0"/>
              <a:t> </a:t>
            </a:r>
            <a:r>
              <a:rPr lang="en-US" b="1" dirty="0" err="1"/>
              <a:t>meer</a:t>
            </a:r>
            <a:r>
              <a:rPr lang="en-US" b="1" dirty="0"/>
              <a:t> </a:t>
            </a:r>
            <a:r>
              <a:rPr lang="en-US" b="1" dirty="0" err="1"/>
              <a:t>prominensie</a:t>
            </a:r>
            <a:r>
              <a:rPr lang="en-US" b="1" dirty="0"/>
              <a:t> </a:t>
            </a:r>
            <a:r>
              <a:rPr lang="en-US" b="1" dirty="0" err="1"/>
              <a:t>daaraan</a:t>
            </a:r>
            <a:r>
              <a:rPr lang="en-US" b="1" dirty="0"/>
              <a:t>? </a:t>
            </a:r>
            <a:r>
              <a:rPr lang="en-US" dirty="0"/>
              <a:t>Ons </a:t>
            </a:r>
            <a:r>
              <a:rPr lang="en-US" b="1" dirty="0" err="1"/>
              <a:t>skuif</a:t>
            </a:r>
            <a:r>
              <a:rPr lang="en-US" dirty="0"/>
              <a:t> </a:t>
            </a:r>
            <a:r>
              <a:rPr lang="en-US" dirty="0" err="1"/>
              <a:t>dit</a:t>
            </a:r>
            <a:r>
              <a:rPr lang="en-US" dirty="0"/>
              <a:t> </a:t>
            </a:r>
            <a:r>
              <a:rPr lang="en-US" dirty="0" err="1"/>
              <a:t>na</a:t>
            </a:r>
            <a:r>
              <a:rPr lang="en-US" dirty="0"/>
              <a:t> die </a:t>
            </a:r>
            <a:r>
              <a:rPr lang="en-US" b="1" dirty="0"/>
              <a:t>begin</a:t>
            </a:r>
            <a:r>
              <a:rPr lang="en-US" dirty="0"/>
              <a:t> van </a:t>
            </a:r>
            <a:r>
              <a:rPr lang="en-US" dirty="0" err="1"/>
              <a:t>ons</a:t>
            </a:r>
            <a:r>
              <a:rPr lang="en-US" dirty="0"/>
              <a:t> sin. Ons </a:t>
            </a:r>
            <a:r>
              <a:rPr lang="en-US" dirty="0" err="1"/>
              <a:t>sê</a:t>
            </a:r>
            <a:r>
              <a:rPr lang="en-US" dirty="0"/>
              <a:t> in die </a:t>
            </a:r>
            <a:r>
              <a:rPr lang="en-US" dirty="0" err="1"/>
              <a:t>taalkunde</a:t>
            </a:r>
            <a:r>
              <a:rPr lang="en-US" dirty="0"/>
              <a:t> </a:t>
            </a:r>
            <a:r>
              <a:rPr lang="en-US" dirty="0" err="1"/>
              <a:t>hierdie</a:t>
            </a:r>
            <a:r>
              <a:rPr lang="en-US" dirty="0"/>
              <a:t> </a:t>
            </a:r>
            <a:r>
              <a:rPr lang="en-US" dirty="0" err="1"/>
              <a:t>sinsdeel</a:t>
            </a:r>
            <a:r>
              <a:rPr lang="en-US" dirty="0"/>
              <a:t> is “</a:t>
            </a:r>
            <a:r>
              <a:rPr lang="en-US" dirty="0" err="1"/>
              <a:t>gepromoveer</a:t>
            </a:r>
            <a:r>
              <a:rPr lang="en-US" dirty="0"/>
              <a:t>”. As </a:t>
            </a:r>
            <a:r>
              <a:rPr lang="en-US" dirty="0" err="1"/>
              <a:t>hierdie</a:t>
            </a:r>
            <a:r>
              <a:rPr lang="en-US" dirty="0"/>
              <a:t> term </a:t>
            </a:r>
            <a:r>
              <a:rPr lang="en-US" dirty="0" err="1"/>
              <a:t>te</a:t>
            </a:r>
            <a:r>
              <a:rPr lang="en-US" dirty="0"/>
              <a:t> </a:t>
            </a:r>
            <a:r>
              <a:rPr lang="en-US" dirty="0" err="1"/>
              <a:t>moeilik</a:t>
            </a:r>
            <a:r>
              <a:rPr lang="en-US" dirty="0"/>
              <a:t> is, </a:t>
            </a:r>
            <a:r>
              <a:rPr lang="en-US" dirty="0" err="1"/>
              <a:t>kan</a:t>
            </a:r>
            <a:r>
              <a:rPr lang="en-US" dirty="0"/>
              <a:t> </a:t>
            </a:r>
            <a:r>
              <a:rPr lang="en-US" dirty="0" err="1"/>
              <a:t>jy</a:t>
            </a:r>
            <a:r>
              <a:rPr lang="en-US" dirty="0"/>
              <a:t> </a:t>
            </a:r>
            <a:r>
              <a:rPr lang="en-US" dirty="0" err="1"/>
              <a:t>dalk</a:t>
            </a:r>
            <a:r>
              <a:rPr lang="en-US" dirty="0"/>
              <a:t> “</a:t>
            </a:r>
            <a:r>
              <a:rPr lang="en-US" dirty="0" err="1"/>
              <a:t>bevorder</a:t>
            </a:r>
            <a:r>
              <a:rPr lang="en-US" dirty="0"/>
              <a:t>” </a:t>
            </a:r>
            <a:r>
              <a:rPr lang="en-US" dirty="0" err="1"/>
              <a:t>gebruik</a:t>
            </a:r>
            <a:r>
              <a:rPr lang="en-US" dirty="0"/>
              <a:t>. Hy is nou die A-</a:t>
            </a:r>
            <a:r>
              <a:rPr lang="en-US" dirty="0" err="1"/>
              <a:t>lysster</a:t>
            </a:r>
            <a:r>
              <a:rPr lang="en-US" dirty="0"/>
              <a:t> </a:t>
            </a:r>
            <a:r>
              <a:rPr lang="en-US" dirty="0" err="1"/>
              <a:t>en</a:t>
            </a:r>
            <a:r>
              <a:rPr lang="en-US" dirty="0"/>
              <a:t> </a:t>
            </a:r>
            <a:r>
              <a:rPr lang="en-US" dirty="0" err="1"/>
              <a:t>kry</a:t>
            </a:r>
            <a:r>
              <a:rPr lang="en-US" dirty="0"/>
              <a:t> die </a:t>
            </a:r>
            <a:r>
              <a:rPr lang="en-US" dirty="0" err="1"/>
              <a:t>sterretjie</a:t>
            </a:r>
            <a:r>
              <a:rPr lang="en-US" dirty="0"/>
              <a:t>.</a:t>
            </a:r>
          </a:p>
          <a:p>
            <a:endParaRPr lang="en-US" dirty="0"/>
          </a:p>
          <a:p>
            <a:r>
              <a:rPr lang="en-US" dirty="0" err="1"/>
              <a:t>Sien</a:t>
            </a:r>
            <a:r>
              <a:rPr lang="en-US" dirty="0"/>
              <a:t> </a:t>
            </a:r>
            <a:r>
              <a:rPr lang="en-US" dirty="0" err="1"/>
              <a:t>jy</a:t>
            </a:r>
            <a:r>
              <a:rPr lang="en-US" dirty="0"/>
              <a:t> </a:t>
            </a:r>
            <a:r>
              <a:rPr lang="en-US" dirty="0" err="1"/>
              <a:t>dat</a:t>
            </a:r>
            <a:r>
              <a:rPr lang="en-US" dirty="0"/>
              <a:t> “die </a:t>
            </a:r>
            <a:r>
              <a:rPr lang="en-US" dirty="0" err="1"/>
              <a:t>meisie</a:t>
            </a:r>
            <a:r>
              <a:rPr lang="en-US" dirty="0"/>
              <a:t>” wat heel </a:t>
            </a:r>
            <a:r>
              <a:rPr lang="en-US" dirty="0" err="1"/>
              <a:t>eerste</a:t>
            </a:r>
            <a:r>
              <a:rPr lang="en-US" dirty="0"/>
              <a:t> in 1.1 </a:t>
            </a:r>
            <a:r>
              <a:rPr lang="en-US" dirty="0" err="1"/>
              <a:t>gestaan</a:t>
            </a:r>
            <a:r>
              <a:rPr lang="en-US" dirty="0"/>
              <a:t> het, nou </a:t>
            </a:r>
            <a:r>
              <a:rPr lang="en-US" dirty="0" err="1"/>
              <a:t>verderaan</a:t>
            </a:r>
            <a:r>
              <a:rPr lang="en-US" dirty="0"/>
              <a:t> in 1.2 </a:t>
            </a:r>
            <a:r>
              <a:rPr lang="en-US" dirty="0" err="1"/>
              <a:t>beweeg</a:t>
            </a:r>
            <a:r>
              <a:rPr lang="en-US" dirty="0"/>
              <a:t> het </a:t>
            </a:r>
            <a:r>
              <a:rPr lang="en-US" dirty="0" err="1"/>
              <a:t>waar</a:t>
            </a:r>
            <a:r>
              <a:rPr lang="en-US" dirty="0"/>
              <a:t> </a:t>
            </a:r>
            <a:r>
              <a:rPr lang="en-US" dirty="0" err="1"/>
              <a:t>geen</a:t>
            </a:r>
            <a:r>
              <a:rPr lang="en-US" dirty="0"/>
              <a:t> </a:t>
            </a:r>
            <a:r>
              <a:rPr lang="en-US" dirty="0" err="1"/>
              <a:t>sterretjie</a:t>
            </a:r>
            <a:r>
              <a:rPr lang="en-US" dirty="0"/>
              <a:t> </a:t>
            </a:r>
            <a:r>
              <a:rPr lang="en-US" dirty="0" err="1"/>
              <a:t>staan</a:t>
            </a:r>
            <a:r>
              <a:rPr lang="en-US" dirty="0"/>
              <a:t> </a:t>
            </a:r>
            <a:r>
              <a:rPr lang="en-US" dirty="0" err="1"/>
              <a:t>nie</a:t>
            </a:r>
            <a:r>
              <a:rPr lang="en-US" dirty="0"/>
              <a:t>. In die </a:t>
            </a:r>
            <a:r>
              <a:rPr lang="en-US" dirty="0" err="1"/>
              <a:t>taalkunde</a:t>
            </a:r>
            <a:r>
              <a:rPr lang="en-US" dirty="0"/>
              <a:t> </a:t>
            </a:r>
            <a:r>
              <a:rPr lang="en-US" dirty="0" err="1"/>
              <a:t>sê</a:t>
            </a:r>
            <a:r>
              <a:rPr lang="en-US" dirty="0"/>
              <a:t> </a:t>
            </a:r>
            <a:r>
              <a:rPr lang="en-US" dirty="0" err="1"/>
              <a:t>ons</a:t>
            </a:r>
            <a:r>
              <a:rPr lang="en-US" dirty="0"/>
              <a:t> </a:t>
            </a:r>
            <a:r>
              <a:rPr lang="en-US" dirty="0" err="1"/>
              <a:t>hierdie</a:t>
            </a:r>
            <a:r>
              <a:rPr lang="en-US" dirty="0"/>
              <a:t> </a:t>
            </a:r>
            <a:r>
              <a:rPr lang="en-US" dirty="0" err="1"/>
              <a:t>sinsdeel</a:t>
            </a:r>
            <a:r>
              <a:rPr lang="en-US" dirty="0"/>
              <a:t> is “</a:t>
            </a:r>
            <a:r>
              <a:rPr lang="en-US" dirty="0" err="1"/>
              <a:t>gedemoveer</a:t>
            </a:r>
            <a:r>
              <a:rPr lang="en-US" dirty="0"/>
              <a:t>” of “</a:t>
            </a:r>
            <a:r>
              <a:rPr lang="en-US" dirty="0" err="1"/>
              <a:t>afgegradeer</a:t>
            </a:r>
            <a:r>
              <a:rPr lang="en-US" dirty="0"/>
              <a:t>”. </a:t>
            </a:r>
          </a:p>
          <a:p>
            <a:endParaRPr lang="en-US" dirty="0"/>
          </a:p>
          <a:p>
            <a:r>
              <a:rPr lang="en-US" dirty="0" err="1"/>
              <a:t>Wys</a:t>
            </a:r>
            <a:r>
              <a:rPr lang="en-US" dirty="0"/>
              <a:t> </a:t>
            </a:r>
            <a:r>
              <a:rPr lang="en-US" dirty="0" err="1"/>
              <a:t>ook</a:t>
            </a:r>
            <a:r>
              <a:rPr lang="en-US" dirty="0"/>
              <a:t> op die </a:t>
            </a:r>
            <a:r>
              <a:rPr lang="en-US" dirty="0" err="1"/>
              <a:t>vorm</a:t>
            </a:r>
            <a:r>
              <a:rPr lang="en-US" dirty="0"/>
              <a:t> van </a:t>
            </a:r>
            <a:r>
              <a:rPr lang="en-US" dirty="0" err="1"/>
              <a:t>hierdie</a:t>
            </a:r>
            <a:r>
              <a:rPr lang="en-US" dirty="0"/>
              <a:t> </a:t>
            </a:r>
            <a:r>
              <a:rPr lang="en-US" dirty="0" err="1"/>
              <a:t>sinsdeel</a:t>
            </a:r>
            <a:r>
              <a:rPr lang="en-US" dirty="0"/>
              <a:t>, </a:t>
            </a:r>
            <a:r>
              <a:rPr lang="en-US" dirty="0" err="1"/>
              <a:t>naamlik</a:t>
            </a:r>
            <a:r>
              <a:rPr lang="en-US" dirty="0"/>
              <a:t> </a:t>
            </a:r>
            <a:r>
              <a:rPr lang="en-US" dirty="0" err="1"/>
              <a:t>dat</a:t>
            </a:r>
            <a:r>
              <a:rPr lang="en-US" dirty="0"/>
              <a:t> </a:t>
            </a:r>
            <a:r>
              <a:rPr lang="en-US" dirty="0" err="1"/>
              <a:t>dit</a:t>
            </a:r>
            <a:r>
              <a:rPr lang="en-US" dirty="0"/>
              <a:t> nou </a:t>
            </a:r>
            <a:r>
              <a:rPr lang="en-US" dirty="0" err="1"/>
              <a:t>deur</a:t>
            </a:r>
            <a:r>
              <a:rPr lang="en-US" dirty="0"/>
              <a:t> die </a:t>
            </a:r>
            <a:r>
              <a:rPr lang="en-US" dirty="0" err="1"/>
              <a:t>voorsetsel</a:t>
            </a:r>
            <a:r>
              <a:rPr lang="en-US" dirty="0"/>
              <a:t> “</a:t>
            </a:r>
            <a:r>
              <a:rPr lang="en-US" dirty="0" err="1"/>
              <a:t>deur</a:t>
            </a:r>
            <a:r>
              <a:rPr lang="en-US" dirty="0"/>
              <a:t>” </a:t>
            </a:r>
            <a:r>
              <a:rPr lang="en-US" dirty="0" err="1"/>
              <a:t>ingelei</a:t>
            </a:r>
            <a:r>
              <a:rPr lang="en-US" dirty="0"/>
              <a:t> word.</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err="1"/>
              <a:t>Formuleer</a:t>
            </a:r>
            <a:r>
              <a:rPr lang="en-US" b="1" dirty="0"/>
              <a:t> </a:t>
            </a:r>
            <a:r>
              <a:rPr lang="en-US" b="1" dirty="0" err="1"/>
              <a:t>nou</a:t>
            </a:r>
            <a:r>
              <a:rPr lang="en-US" b="1" dirty="0"/>
              <a:t> </a:t>
            </a:r>
            <a:r>
              <a:rPr lang="en-US" b="1" dirty="0" err="1"/>
              <a:t>eers</a:t>
            </a:r>
            <a:r>
              <a:rPr lang="en-US" b="1" dirty="0"/>
              <a:t> ’n </a:t>
            </a:r>
            <a:r>
              <a:rPr lang="en-US" b="1" dirty="0" err="1"/>
              <a:t>definisie</a:t>
            </a:r>
            <a:r>
              <a:rPr lang="en-US" b="1" dirty="0"/>
              <a:t> </a:t>
            </a:r>
            <a:r>
              <a:rPr lang="en-US" b="1" dirty="0" err="1"/>
              <a:t>vir</a:t>
            </a:r>
            <a:r>
              <a:rPr lang="en-US" b="1" dirty="0"/>
              <a:t> die </a:t>
            </a:r>
            <a:r>
              <a:rPr lang="en-US" b="1" dirty="0" err="1"/>
              <a:t>lydende</a:t>
            </a:r>
            <a:r>
              <a:rPr lang="en-US" b="1" dirty="0"/>
              <a:t> </a:t>
            </a:r>
            <a:r>
              <a:rPr lang="en-US" b="1" dirty="0" err="1"/>
              <a:t>vorm</a:t>
            </a:r>
            <a:r>
              <a:rPr lang="en-US" b="1" dirty="0"/>
              <a:t> (</a:t>
            </a:r>
            <a:r>
              <a:rPr lang="en-US" b="1" dirty="0" err="1"/>
              <a:t>oftewel</a:t>
            </a:r>
            <a:r>
              <a:rPr lang="en-US" b="1" dirty="0"/>
              <a:t> </a:t>
            </a:r>
            <a:r>
              <a:rPr lang="en-US" b="1" dirty="0" err="1"/>
              <a:t>passiefvorm</a:t>
            </a:r>
            <a:r>
              <a:rPr lang="en-US" b="1" dirty="0"/>
              <a:t>).</a:t>
            </a:r>
          </a:p>
          <a:p>
            <a:pPr marL="171450" indent="-171450">
              <a:buFont typeface="Arial" panose="020B0604020202020204" pitchFamily="34" charset="0"/>
              <a:buChar char="•"/>
            </a:pPr>
            <a:r>
              <a:rPr lang="en-US" dirty="0" err="1"/>
              <a:t>Wanneer</a:t>
            </a:r>
            <a:r>
              <a:rPr lang="en-US" dirty="0"/>
              <a:t> </a:t>
            </a:r>
            <a:r>
              <a:rPr lang="en-US" dirty="0" err="1"/>
              <a:t>ons</a:t>
            </a:r>
            <a:r>
              <a:rPr lang="en-US" dirty="0"/>
              <a:t> </a:t>
            </a:r>
            <a:r>
              <a:rPr lang="en-US" dirty="0" err="1"/>
              <a:t>ons</a:t>
            </a:r>
            <a:r>
              <a:rPr lang="en-US" dirty="0"/>
              <a:t> sin met die </a:t>
            </a:r>
            <a:r>
              <a:rPr lang="en-US" dirty="0" err="1"/>
              <a:t>voorwerp</a:t>
            </a:r>
            <a:r>
              <a:rPr lang="en-US" dirty="0"/>
              <a:t> of die </a:t>
            </a:r>
            <a:r>
              <a:rPr lang="en-US" dirty="0" err="1"/>
              <a:t>produk</a:t>
            </a:r>
            <a:r>
              <a:rPr lang="en-US" dirty="0"/>
              <a:t> van ’n </a:t>
            </a:r>
            <a:r>
              <a:rPr lang="en-US" dirty="0" err="1"/>
              <a:t>handeling</a:t>
            </a:r>
            <a:r>
              <a:rPr lang="en-US" dirty="0"/>
              <a:t>, die </a:t>
            </a:r>
            <a:r>
              <a:rPr lang="en-US" dirty="0" err="1"/>
              <a:t>pasiënt</a:t>
            </a:r>
            <a:r>
              <a:rPr lang="en-US" dirty="0"/>
              <a:t>, begin, is </a:t>
            </a:r>
            <a:r>
              <a:rPr lang="en-US" dirty="0" err="1"/>
              <a:t>ons</a:t>
            </a:r>
            <a:r>
              <a:rPr lang="en-US" dirty="0"/>
              <a:t> sin in die </a:t>
            </a:r>
            <a:r>
              <a:rPr lang="en-US" dirty="0" err="1"/>
              <a:t>lydende</a:t>
            </a:r>
            <a:r>
              <a:rPr lang="en-US" dirty="0"/>
              <a:t> of </a:t>
            </a:r>
            <a:r>
              <a:rPr lang="en-US" dirty="0" err="1"/>
              <a:t>passiefvorm</a:t>
            </a:r>
            <a:r>
              <a:rPr lang="en-US" dirty="0"/>
              <a:t>. </a:t>
            </a:r>
          </a:p>
          <a:p>
            <a:pPr marL="171450" indent="-171450">
              <a:buFont typeface="Arial" panose="020B0604020202020204" pitchFamily="34" charset="0"/>
              <a:buChar char="•"/>
            </a:pPr>
            <a:r>
              <a:rPr lang="en-US" dirty="0" err="1"/>
              <a:t>Dié</a:t>
            </a:r>
            <a:r>
              <a:rPr lang="en-US" dirty="0"/>
              <a:t> </a:t>
            </a:r>
            <a:r>
              <a:rPr lang="en-US" dirty="0" err="1"/>
              <a:t>sinsvorm</a:t>
            </a:r>
            <a:r>
              <a:rPr lang="en-US" dirty="0"/>
              <a:t> dui </a:t>
            </a:r>
            <a:r>
              <a:rPr lang="en-US" dirty="0" err="1"/>
              <a:t>aan</a:t>
            </a:r>
            <a:r>
              <a:rPr lang="en-US" dirty="0"/>
              <a:t> </a:t>
            </a:r>
            <a:r>
              <a:rPr lang="en-US" dirty="0" err="1"/>
              <a:t>dat</a:t>
            </a:r>
            <a:r>
              <a:rPr lang="en-US" dirty="0"/>
              <a:t> ’n </a:t>
            </a:r>
            <a:r>
              <a:rPr lang="en-US" dirty="0" err="1"/>
              <a:t>handeling</a:t>
            </a:r>
            <a:r>
              <a:rPr lang="en-US" dirty="0"/>
              <a:t> </a:t>
            </a:r>
            <a:r>
              <a:rPr lang="en-US" dirty="0" err="1"/>
              <a:t>nie</a:t>
            </a:r>
            <a:r>
              <a:rPr lang="en-US" dirty="0"/>
              <a:t> </a:t>
            </a:r>
            <a:r>
              <a:rPr lang="en-US" dirty="0" err="1"/>
              <a:t>aktief</a:t>
            </a:r>
            <a:r>
              <a:rPr lang="en-US" dirty="0"/>
              <a:t> </a:t>
            </a:r>
            <a:r>
              <a:rPr lang="en-US" dirty="0" err="1"/>
              <a:t>uitgevoer</a:t>
            </a:r>
            <a:r>
              <a:rPr lang="en-US" dirty="0"/>
              <a:t> word </a:t>
            </a:r>
            <a:r>
              <a:rPr lang="en-US" dirty="0" err="1"/>
              <a:t>nie</a:t>
            </a:r>
            <a:r>
              <a:rPr lang="en-US" dirty="0"/>
              <a:t>. </a:t>
            </a:r>
          </a:p>
          <a:p>
            <a:pPr marL="171450" indent="-171450">
              <a:buFont typeface="Arial" panose="020B0604020202020204" pitchFamily="34" charset="0"/>
              <a:buChar char="•"/>
            </a:pPr>
            <a:r>
              <a:rPr lang="en-US" dirty="0"/>
              <a:t>Ons </a:t>
            </a:r>
            <a:r>
              <a:rPr lang="en-US" dirty="0" err="1"/>
              <a:t>gebruik</a:t>
            </a:r>
            <a:r>
              <a:rPr lang="en-US" dirty="0"/>
              <a:t> </a:t>
            </a:r>
            <a:r>
              <a:rPr lang="en-US" dirty="0" err="1"/>
              <a:t>dit</a:t>
            </a:r>
            <a:r>
              <a:rPr lang="en-US" dirty="0"/>
              <a:t> </a:t>
            </a:r>
            <a:r>
              <a:rPr lang="en-US" dirty="0" err="1"/>
              <a:t>wanneer</a:t>
            </a:r>
            <a:r>
              <a:rPr lang="en-US" dirty="0"/>
              <a:t> </a:t>
            </a:r>
            <a:r>
              <a:rPr lang="en-US" dirty="0" err="1"/>
              <a:t>ons</a:t>
            </a:r>
            <a:r>
              <a:rPr lang="en-US" dirty="0"/>
              <a:t> </a:t>
            </a:r>
            <a:r>
              <a:rPr lang="en-US" dirty="0" err="1"/>
              <a:t>eerder</a:t>
            </a:r>
            <a:r>
              <a:rPr lang="en-US" dirty="0"/>
              <a:t> </a:t>
            </a:r>
            <a:r>
              <a:rPr lang="en-US" dirty="0" err="1"/>
              <a:t>wil</a:t>
            </a:r>
            <a:r>
              <a:rPr lang="en-US" dirty="0"/>
              <a:t> </a:t>
            </a:r>
            <a:r>
              <a:rPr lang="en-US" dirty="0" err="1"/>
              <a:t>fokus</a:t>
            </a:r>
            <a:r>
              <a:rPr lang="en-US" dirty="0"/>
              <a:t> op </a:t>
            </a:r>
            <a:r>
              <a:rPr lang="en-US" dirty="0" err="1"/>
              <a:t>wát</a:t>
            </a:r>
            <a:r>
              <a:rPr lang="en-US" dirty="0"/>
              <a:t> met </a:t>
            </a:r>
            <a:r>
              <a:rPr lang="en-US" dirty="0" err="1"/>
              <a:t>iemand</a:t>
            </a:r>
            <a:r>
              <a:rPr lang="en-US" dirty="0"/>
              <a:t>/</a:t>
            </a:r>
            <a:r>
              <a:rPr lang="en-US" dirty="0" err="1"/>
              <a:t>iets</a:t>
            </a:r>
            <a:r>
              <a:rPr lang="en-US" dirty="0"/>
              <a:t> </a:t>
            </a:r>
            <a:r>
              <a:rPr lang="en-US" dirty="0" err="1"/>
              <a:t>gebeur</a:t>
            </a:r>
            <a:r>
              <a:rPr lang="en-US" dirty="0"/>
              <a:t>, in </a:t>
            </a:r>
            <a:r>
              <a:rPr lang="en-US" dirty="0" err="1"/>
              <a:t>plaas</a:t>
            </a:r>
            <a:r>
              <a:rPr lang="en-US" dirty="0"/>
              <a:t> van wat </a:t>
            </a:r>
            <a:r>
              <a:rPr lang="en-US" dirty="0" err="1"/>
              <a:t>iemand</a:t>
            </a:r>
            <a:r>
              <a:rPr lang="en-US" dirty="0"/>
              <a:t> </a:t>
            </a:r>
            <a:r>
              <a:rPr lang="en-US" dirty="0" err="1"/>
              <a:t>doen</a:t>
            </a:r>
            <a:r>
              <a:rPr lang="en-US" dirty="0"/>
              <a:t> of </a:t>
            </a:r>
            <a:r>
              <a:rPr lang="en-US" dirty="0" err="1"/>
              <a:t>gedoen</a:t>
            </a:r>
            <a:r>
              <a:rPr lang="en-US" dirty="0"/>
              <a:t> het. </a:t>
            </a:r>
          </a:p>
          <a:p>
            <a:pPr marL="171450" indent="-171450">
              <a:buFont typeface="Arial" panose="020B0604020202020204" pitchFamily="34" charset="0"/>
              <a:buChar char="•"/>
            </a:pPr>
            <a:r>
              <a:rPr lang="en-US" dirty="0"/>
              <a:t>Die </a:t>
            </a:r>
            <a:r>
              <a:rPr lang="en-US" dirty="0" err="1"/>
              <a:t>lydende</a:t>
            </a:r>
            <a:r>
              <a:rPr lang="en-US" dirty="0"/>
              <a:t> </a:t>
            </a:r>
            <a:r>
              <a:rPr lang="en-US" dirty="0" err="1"/>
              <a:t>vorm</a:t>
            </a:r>
            <a:r>
              <a:rPr lang="en-US" dirty="0"/>
              <a:t> is ’n </a:t>
            </a:r>
            <a:r>
              <a:rPr lang="en-US" dirty="0" err="1"/>
              <a:t>fokuskonstruksie</a:t>
            </a:r>
            <a:r>
              <a:rPr lang="en-US" dirty="0"/>
              <a:t>. </a:t>
            </a:r>
            <a:r>
              <a:rPr lang="en-US" dirty="0" err="1"/>
              <a:t>Dit</a:t>
            </a:r>
            <a:r>
              <a:rPr lang="en-US" dirty="0"/>
              <a:t> is met </a:t>
            </a:r>
            <a:r>
              <a:rPr lang="en-US" dirty="0" err="1"/>
              <a:t>ander</a:t>
            </a:r>
            <a:r>
              <a:rPr lang="en-US" dirty="0"/>
              <a:t> </a:t>
            </a:r>
            <a:r>
              <a:rPr lang="en-US" dirty="0" err="1"/>
              <a:t>woorde</a:t>
            </a:r>
            <a:r>
              <a:rPr lang="en-US" dirty="0"/>
              <a:t> </a:t>
            </a:r>
            <a:r>
              <a:rPr lang="en-US" dirty="0" err="1"/>
              <a:t>nie</a:t>
            </a:r>
            <a:r>
              <a:rPr lang="en-US" dirty="0"/>
              <a:t> net die </a:t>
            </a:r>
            <a:r>
              <a:rPr lang="en-US" dirty="0" err="1"/>
              <a:t>teenpool</a:t>
            </a:r>
            <a:r>
              <a:rPr lang="en-US" dirty="0"/>
              <a:t> van die </a:t>
            </a:r>
            <a:r>
              <a:rPr lang="en-US" dirty="0" err="1"/>
              <a:t>bedrywende</a:t>
            </a:r>
            <a:r>
              <a:rPr lang="en-US" dirty="0"/>
              <a:t> </a:t>
            </a:r>
            <a:r>
              <a:rPr lang="en-US" dirty="0" err="1"/>
              <a:t>vorm</a:t>
            </a:r>
            <a:r>
              <a:rPr lang="en-US" dirty="0"/>
              <a:t> (</a:t>
            </a:r>
            <a:r>
              <a:rPr lang="en-US" dirty="0" err="1"/>
              <a:t>aktiefvorm</a:t>
            </a:r>
            <a:r>
              <a:rPr lang="en-US" dirty="0"/>
              <a:t>) </a:t>
            </a:r>
            <a:r>
              <a:rPr lang="en-US" dirty="0" err="1"/>
              <a:t>nie</a:t>
            </a:r>
            <a:r>
              <a:rPr lang="en-US" dirty="0"/>
              <a:t>. </a:t>
            </a:r>
          </a:p>
          <a:p>
            <a:pPr marL="171450" indent="-171450">
              <a:buFont typeface="Arial" panose="020B0604020202020204" pitchFamily="34" charset="0"/>
              <a:buChar char="•"/>
            </a:pPr>
            <a:r>
              <a:rPr lang="en-US" dirty="0" err="1"/>
              <a:t>Dit</a:t>
            </a:r>
            <a:r>
              <a:rPr lang="en-US" dirty="0"/>
              <a:t> is ’n </a:t>
            </a:r>
            <a:r>
              <a:rPr lang="en-US" b="1" dirty="0" err="1"/>
              <a:t>eiesoortige</a:t>
            </a:r>
            <a:r>
              <a:rPr lang="en-US" b="1" dirty="0"/>
              <a:t> </a:t>
            </a:r>
            <a:r>
              <a:rPr lang="en-US" b="1" dirty="0" err="1"/>
              <a:t>konstruksie</a:t>
            </a:r>
            <a:r>
              <a:rPr lang="en-US" b="1" dirty="0"/>
              <a:t> </a:t>
            </a:r>
            <a:r>
              <a:rPr lang="en-US" dirty="0" err="1"/>
              <a:t>waarin</a:t>
            </a:r>
            <a:r>
              <a:rPr lang="en-US" dirty="0"/>
              <a:t> ’n </a:t>
            </a:r>
            <a:r>
              <a:rPr lang="en-US" dirty="0" err="1"/>
              <a:t>ander</a:t>
            </a:r>
            <a:r>
              <a:rPr lang="en-US" dirty="0"/>
              <a:t> status (</a:t>
            </a:r>
            <a:r>
              <a:rPr lang="en-US" dirty="0" err="1"/>
              <a:t>verhoogde</a:t>
            </a:r>
            <a:r>
              <a:rPr lang="en-US" dirty="0"/>
              <a:t> </a:t>
            </a:r>
            <a:r>
              <a:rPr lang="en-US" dirty="0" err="1"/>
              <a:t>prominensie</a:t>
            </a:r>
            <a:r>
              <a:rPr lang="en-US" dirty="0"/>
              <a:t>) </a:t>
            </a:r>
            <a:r>
              <a:rPr lang="en-US" sz="1200" dirty="0" err="1">
                <a:solidFill>
                  <a:prstClr val="black"/>
                </a:solidFill>
                <a:latin typeface="Roboto"/>
                <a:ea typeface="Roboto"/>
                <a:cs typeface="Roboto"/>
                <a:sym typeface="Roboto"/>
              </a:rPr>
              <a:t>aan</a:t>
            </a:r>
            <a:r>
              <a:rPr lang="en-US" sz="1200" dirty="0">
                <a:solidFill>
                  <a:prstClr val="black"/>
                </a:solidFill>
                <a:latin typeface="Roboto"/>
                <a:ea typeface="Roboto"/>
                <a:cs typeface="Roboto"/>
                <a:sym typeface="Roboto"/>
              </a:rPr>
              <a:t> die </a:t>
            </a:r>
            <a:r>
              <a:rPr lang="en-US" sz="1200" dirty="0" err="1">
                <a:solidFill>
                  <a:prstClr val="black"/>
                </a:solidFill>
                <a:latin typeface="Roboto"/>
                <a:ea typeface="Roboto"/>
                <a:cs typeface="Roboto"/>
                <a:sym typeface="Roboto"/>
              </a:rPr>
              <a:t>pasiënt</a:t>
            </a:r>
            <a:r>
              <a:rPr lang="en-US" sz="1200" dirty="0">
                <a:solidFill>
                  <a:prstClr val="black"/>
                </a:solidFill>
                <a:latin typeface="Roboto"/>
                <a:ea typeface="Roboto"/>
                <a:cs typeface="Roboto"/>
                <a:sym typeface="Roboto"/>
              </a:rPr>
              <a:t> as wat </a:t>
            </a:r>
            <a:r>
              <a:rPr lang="en-US" sz="1200" dirty="0" err="1">
                <a:solidFill>
                  <a:prstClr val="black"/>
                </a:solidFill>
                <a:latin typeface="Roboto"/>
                <a:ea typeface="Roboto"/>
                <a:cs typeface="Roboto"/>
                <a:sym typeface="Roboto"/>
              </a:rPr>
              <a:t>dit</a:t>
            </a:r>
            <a:r>
              <a:rPr lang="en-US" sz="1200" dirty="0">
                <a:solidFill>
                  <a:prstClr val="black"/>
                </a:solidFill>
                <a:latin typeface="Roboto"/>
                <a:ea typeface="Roboto"/>
                <a:cs typeface="Roboto"/>
                <a:sym typeface="Roboto"/>
              </a:rPr>
              <a:t> in die </a:t>
            </a:r>
            <a:r>
              <a:rPr lang="en-US" sz="1200" dirty="0" err="1">
                <a:solidFill>
                  <a:prstClr val="black"/>
                </a:solidFill>
                <a:latin typeface="Roboto"/>
                <a:ea typeface="Roboto"/>
                <a:cs typeface="Roboto"/>
                <a:sym typeface="Roboto"/>
              </a:rPr>
              <a:t>bedrywende</a:t>
            </a:r>
            <a:r>
              <a:rPr lang="en-US" sz="1200" dirty="0">
                <a:solidFill>
                  <a:prstClr val="black"/>
                </a:solidFill>
                <a:latin typeface="Roboto"/>
                <a:ea typeface="Roboto"/>
                <a:cs typeface="Roboto"/>
                <a:sym typeface="Roboto"/>
              </a:rPr>
              <a:t> </a:t>
            </a:r>
            <a:r>
              <a:rPr lang="en-US" sz="1200" dirty="0" err="1">
                <a:solidFill>
                  <a:prstClr val="black"/>
                </a:solidFill>
                <a:latin typeface="Roboto"/>
                <a:ea typeface="Roboto"/>
                <a:cs typeface="Roboto"/>
                <a:sym typeface="Roboto"/>
              </a:rPr>
              <a:t>vorm</a:t>
            </a:r>
            <a:r>
              <a:rPr lang="en-US" sz="1200" dirty="0">
                <a:solidFill>
                  <a:prstClr val="black"/>
                </a:solidFill>
                <a:latin typeface="Roboto"/>
                <a:ea typeface="Roboto"/>
                <a:cs typeface="Roboto"/>
                <a:sym typeface="Roboto"/>
              </a:rPr>
              <a:t> sou </a:t>
            </a:r>
            <a:r>
              <a:rPr lang="en-US" sz="1200" dirty="0" err="1">
                <a:solidFill>
                  <a:prstClr val="black"/>
                </a:solidFill>
                <a:latin typeface="Roboto"/>
                <a:ea typeface="Roboto"/>
                <a:cs typeface="Roboto"/>
                <a:sym typeface="Roboto"/>
              </a:rPr>
              <a:t>gekry</a:t>
            </a:r>
            <a:r>
              <a:rPr lang="en-US" sz="1200" dirty="0">
                <a:solidFill>
                  <a:prstClr val="black"/>
                </a:solidFill>
                <a:latin typeface="Roboto"/>
                <a:ea typeface="Roboto"/>
                <a:cs typeface="Roboto"/>
                <a:sym typeface="Roboto"/>
              </a:rPr>
              <a:t> het</a:t>
            </a:r>
            <a:r>
              <a:rPr lang="en-US" dirty="0"/>
              <a:t>. </a:t>
            </a:r>
            <a:r>
              <a:rPr lang="en-US" dirty="0" err="1"/>
              <a:t>Dit</a:t>
            </a:r>
            <a:r>
              <a:rPr lang="en-US" dirty="0"/>
              <a:t> </a:t>
            </a:r>
            <a:r>
              <a:rPr lang="en-US" dirty="0" err="1"/>
              <a:t>maak</a:t>
            </a:r>
            <a:r>
              <a:rPr lang="en-US" dirty="0"/>
              <a:t> met </a:t>
            </a:r>
            <a:r>
              <a:rPr lang="en-US" dirty="0" err="1"/>
              <a:t>ander</a:t>
            </a:r>
            <a:r>
              <a:rPr lang="en-US" dirty="0"/>
              <a:t> </a:t>
            </a:r>
            <a:r>
              <a:rPr lang="en-US" dirty="0" err="1"/>
              <a:t>woorde</a:t>
            </a:r>
            <a:r>
              <a:rPr lang="en-US" dirty="0"/>
              <a:t> van </a:t>
            </a:r>
            <a:r>
              <a:rPr lang="en-US" dirty="0" err="1"/>
              <a:t>hierdie</a:t>
            </a:r>
            <a:r>
              <a:rPr lang="en-US" dirty="0"/>
              <a:t> </a:t>
            </a:r>
            <a:r>
              <a:rPr lang="en-US" dirty="0" err="1"/>
              <a:t>sinsdeel</a:t>
            </a:r>
            <a:r>
              <a:rPr lang="en-US" dirty="0"/>
              <a:t> die </a:t>
            </a:r>
            <a:r>
              <a:rPr lang="en-US" dirty="0" err="1"/>
              <a:t>ster</a:t>
            </a:r>
            <a:r>
              <a:rPr lang="en-US" dirty="0"/>
              <a:t> van </a:t>
            </a:r>
            <a:r>
              <a:rPr lang="en-US" dirty="0" err="1"/>
              <a:t>ons</a:t>
            </a:r>
            <a:r>
              <a:rPr lang="en-US" dirty="0"/>
              <a:t> sin.</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err="1"/>
              <a:t>Fokus</a:t>
            </a:r>
            <a:r>
              <a:rPr lang="en-US" b="1" dirty="0"/>
              <a:t> </a:t>
            </a:r>
            <a:r>
              <a:rPr lang="en-US" b="1" dirty="0" err="1"/>
              <a:t>nou</a:t>
            </a:r>
            <a:r>
              <a:rPr lang="en-US" b="1" dirty="0"/>
              <a:t> op </a:t>
            </a:r>
            <a:r>
              <a:rPr lang="en-US" b="1" u="sng" dirty="0" err="1"/>
              <a:t>sinsontleding</a:t>
            </a:r>
            <a:r>
              <a:rPr lang="en-US" b="1" dirty="0"/>
              <a:t>.</a:t>
            </a:r>
          </a:p>
          <a:p>
            <a:pPr marL="171450" indent="-171450">
              <a:buFont typeface="Arial" panose="020B0604020202020204" pitchFamily="34" charset="0"/>
              <a:buChar char="•"/>
            </a:pPr>
            <a:r>
              <a:rPr lang="en-US" dirty="0" err="1"/>
              <a:t>Verwys</a:t>
            </a:r>
            <a:r>
              <a:rPr lang="en-US" dirty="0"/>
              <a:t> </a:t>
            </a:r>
            <a:r>
              <a:rPr lang="en-US" dirty="0" err="1"/>
              <a:t>nou</a:t>
            </a:r>
            <a:r>
              <a:rPr lang="en-US" dirty="0"/>
              <a:t> </a:t>
            </a:r>
            <a:r>
              <a:rPr lang="en-US" dirty="0" err="1"/>
              <a:t>na</a:t>
            </a:r>
            <a:r>
              <a:rPr lang="en-US" dirty="0"/>
              <a:t> die “S” </a:t>
            </a:r>
            <a:r>
              <a:rPr lang="en-US" dirty="0" err="1"/>
              <a:t>en</a:t>
            </a:r>
            <a:r>
              <a:rPr lang="en-US" dirty="0"/>
              <a:t> “O” wat heel </a:t>
            </a:r>
            <a:r>
              <a:rPr lang="en-US" dirty="0" err="1"/>
              <a:t>bo</a:t>
            </a:r>
            <a:r>
              <a:rPr lang="en-US" dirty="0"/>
              <a:t> in die STBOMP-</a:t>
            </a:r>
            <a:r>
              <a:rPr lang="en-US" dirty="0" err="1"/>
              <a:t>tabel</a:t>
            </a:r>
            <a:r>
              <a:rPr lang="en-US" dirty="0"/>
              <a:t> </a:t>
            </a:r>
            <a:r>
              <a:rPr lang="en-US" dirty="0" err="1"/>
              <a:t>verskyn</a:t>
            </a:r>
            <a:r>
              <a:rPr lang="en-US" dirty="0"/>
              <a:t>. </a:t>
            </a:r>
            <a:r>
              <a:rPr lang="en-US" dirty="0" err="1"/>
              <a:t>Verduidelik</a:t>
            </a:r>
            <a:r>
              <a:rPr lang="en-US" dirty="0"/>
              <a:t> </a:t>
            </a:r>
            <a:r>
              <a:rPr lang="en-US" dirty="0" err="1"/>
              <a:t>dat</a:t>
            </a:r>
            <a:r>
              <a:rPr lang="en-US" dirty="0"/>
              <a:t> die “S” </a:t>
            </a:r>
            <a:r>
              <a:rPr lang="en-US" dirty="0" err="1"/>
              <a:t>en</a:t>
            </a:r>
            <a:r>
              <a:rPr lang="en-US" dirty="0"/>
              <a:t> die “O” </a:t>
            </a:r>
            <a:r>
              <a:rPr lang="en-US" dirty="0" err="1"/>
              <a:t>na</a:t>
            </a:r>
            <a:r>
              <a:rPr lang="en-US" dirty="0"/>
              <a:t> die </a:t>
            </a:r>
            <a:r>
              <a:rPr lang="en-US" b="1" dirty="0" err="1"/>
              <a:t>funksies</a:t>
            </a:r>
            <a:r>
              <a:rPr lang="en-US" dirty="0"/>
              <a:t> - </a:t>
            </a:r>
            <a:r>
              <a:rPr lang="en-US" b="1" dirty="0"/>
              <a:t>die </a:t>
            </a:r>
            <a:r>
              <a:rPr lang="en-US" b="1" dirty="0" err="1"/>
              <a:t>werk</a:t>
            </a:r>
            <a:r>
              <a:rPr lang="en-US" dirty="0"/>
              <a:t> - van </a:t>
            </a:r>
            <a:r>
              <a:rPr lang="en-US" dirty="0" err="1"/>
              <a:t>sinsdele</a:t>
            </a:r>
            <a:r>
              <a:rPr lang="en-US" dirty="0"/>
              <a:t> </a:t>
            </a:r>
            <a:r>
              <a:rPr lang="en-US" dirty="0" err="1"/>
              <a:t>binne</a:t>
            </a:r>
            <a:r>
              <a:rPr lang="en-US" dirty="0"/>
              <a:t> ’n sin </a:t>
            </a:r>
            <a:r>
              <a:rPr lang="en-US" dirty="0" err="1"/>
              <a:t>verwys</a:t>
            </a:r>
            <a:r>
              <a:rPr lang="en-US" dirty="0"/>
              <a:t>. Wat </a:t>
            </a:r>
            <a:r>
              <a:rPr lang="en-US" dirty="0" err="1"/>
              <a:t>beteken</a:t>
            </a:r>
            <a:r>
              <a:rPr lang="en-US" dirty="0"/>
              <a:t> </a:t>
            </a:r>
            <a:r>
              <a:rPr lang="en-US" dirty="0" err="1"/>
              <a:t>dit</a:t>
            </a:r>
            <a:r>
              <a:rPr lang="en-US" dirty="0"/>
              <a:t>? </a:t>
            </a:r>
            <a:r>
              <a:rPr lang="en-US" dirty="0" err="1"/>
              <a:t>Dit</a:t>
            </a:r>
            <a:r>
              <a:rPr lang="en-US" dirty="0"/>
              <a:t> </a:t>
            </a:r>
            <a:r>
              <a:rPr lang="en-US" dirty="0" err="1"/>
              <a:t>beteken</a:t>
            </a:r>
            <a:r>
              <a:rPr lang="en-US" dirty="0"/>
              <a:t> </a:t>
            </a:r>
            <a:r>
              <a:rPr lang="en-US" dirty="0" err="1"/>
              <a:t>dit</a:t>
            </a:r>
            <a:r>
              <a:rPr lang="en-US" dirty="0"/>
              <a:t>? </a:t>
            </a:r>
            <a:r>
              <a:rPr lang="nl-NL" dirty="0"/>
              <a:t>Sy werk is om een van die verpligte dele van die sin te wees – dit kan nie weggelaat word nie, waar dit vormlik ’n naamwoord (selfstandige naamwoord) of voornaamwoord as kern bevat, met ander woorde die belangrikste woordsoort daarin is altyd een van hierdie woordsoorte. </a:t>
            </a:r>
            <a:r>
              <a:rPr lang="af-ZA" sz="1200" kern="100" dirty="0">
                <a:effectLst/>
                <a:latin typeface="Calibri" panose="020F0502020204030204" pitchFamily="34" charset="0"/>
                <a:ea typeface="Calibri" panose="020F0502020204030204" pitchFamily="34" charset="0"/>
                <a:cs typeface="Times New Roman" panose="02020603050405020304" pitchFamily="18" charset="0"/>
              </a:rPr>
              <a:t>Dit is ’n sinsdeel wat my gesegde </a:t>
            </a:r>
            <a:r>
              <a:rPr lang="af-ZA" sz="1200" b="1" kern="100" dirty="0">
                <a:effectLst/>
                <a:latin typeface="Calibri" panose="020F0502020204030204" pitchFamily="34" charset="0"/>
                <a:ea typeface="Calibri" panose="020F0502020204030204" pitchFamily="34" charset="0"/>
                <a:cs typeface="Times New Roman" panose="02020603050405020304" pitchFamily="18" charset="0"/>
              </a:rPr>
              <a:t>(al my V’s)</a:t>
            </a:r>
            <a:r>
              <a:rPr lang="af-ZA" sz="1200" kern="100" dirty="0">
                <a:effectLst/>
                <a:latin typeface="Calibri" panose="020F0502020204030204" pitchFamily="34" charset="0"/>
                <a:ea typeface="Calibri" panose="020F0502020204030204" pitchFamily="34" charset="0"/>
                <a:cs typeface="Times New Roman" panose="02020603050405020304" pitchFamily="18" charset="0"/>
              </a:rPr>
              <a:t> </a:t>
            </a:r>
            <a:r>
              <a:rPr lang="af-ZA" sz="1200" b="1" kern="100" dirty="0">
                <a:effectLst/>
                <a:latin typeface="Calibri" panose="020F0502020204030204" pitchFamily="34" charset="0"/>
                <a:ea typeface="Calibri" panose="020F0502020204030204" pitchFamily="34" charset="0"/>
                <a:cs typeface="Times New Roman" panose="02020603050405020304" pitchFamily="18" charset="0"/>
              </a:rPr>
              <a:t>aanvul</a:t>
            </a:r>
            <a:r>
              <a:rPr lang="af-ZA" sz="1200" kern="100" dirty="0">
                <a:effectLst/>
                <a:latin typeface="Calibri" panose="020F0502020204030204" pitchFamily="34" charset="0"/>
                <a:ea typeface="Calibri" panose="020F0502020204030204" pitchFamily="34" charset="0"/>
                <a:cs typeface="Times New Roman" panose="02020603050405020304" pitchFamily="18" charset="0"/>
              </a:rPr>
              <a:t> / ’n </a:t>
            </a:r>
            <a:r>
              <a:rPr lang="af-ZA" sz="1200" b="1" kern="100" dirty="0">
                <a:effectLst/>
                <a:latin typeface="Calibri" panose="020F0502020204030204" pitchFamily="34" charset="0"/>
                <a:ea typeface="Calibri" panose="020F0502020204030204" pitchFamily="34" charset="0"/>
                <a:cs typeface="Times New Roman" panose="02020603050405020304" pitchFamily="18" charset="0"/>
              </a:rPr>
              <a:t>eenheid met my gesegde vorm</a:t>
            </a:r>
            <a:r>
              <a:rPr lang="af-ZA" sz="1200" kern="100" dirty="0">
                <a:effectLst/>
                <a:latin typeface="Calibri" panose="020F0502020204030204" pitchFamily="34" charset="0"/>
                <a:ea typeface="Calibri" panose="020F0502020204030204" pitchFamily="34" charset="0"/>
                <a:cs typeface="Times New Roman" panose="02020603050405020304" pitchFamily="18" charset="0"/>
              </a:rPr>
              <a:t> wanneer my sin in die bedrywende vorm. </a:t>
            </a: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In </a:t>
            </a:r>
            <a:r>
              <a:rPr lang="en-US" dirty="0" err="1"/>
              <a:t>voorbeeld</a:t>
            </a:r>
            <a:r>
              <a:rPr lang="en-US" dirty="0"/>
              <a:t> 1.1, die </a:t>
            </a:r>
            <a:r>
              <a:rPr lang="en-US" dirty="0" err="1"/>
              <a:t>bedrywende</a:t>
            </a:r>
            <a:r>
              <a:rPr lang="en-US" dirty="0"/>
              <a:t> </a:t>
            </a:r>
            <a:r>
              <a:rPr lang="en-US" dirty="0" err="1"/>
              <a:t>vorm</a:t>
            </a:r>
            <a:r>
              <a:rPr lang="en-US" dirty="0"/>
              <a:t>, is “die </a:t>
            </a:r>
            <a:r>
              <a:rPr lang="en-US" dirty="0" err="1"/>
              <a:t>meisie</a:t>
            </a:r>
            <a:r>
              <a:rPr lang="en-US" dirty="0"/>
              <a:t>” die </a:t>
            </a:r>
            <a:r>
              <a:rPr lang="en-US" dirty="0" err="1"/>
              <a:t>subjek</a:t>
            </a:r>
            <a:r>
              <a:rPr lang="en-US" dirty="0"/>
              <a:t> (S) of </a:t>
            </a:r>
            <a:r>
              <a:rPr lang="en-US" dirty="0" err="1"/>
              <a:t>onderwerp</a:t>
            </a:r>
            <a:r>
              <a:rPr lang="en-US" dirty="0"/>
              <a:t> van die sin. </a:t>
            </a:r>
            <a:endParaRPr lang="af-ZA"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In </a:t>
            </a:r>
            <a:r>
              <a:rPr lang="en-US" dirty="0" err="1"/>
              <a:t>dieselfde</a:t>
            </a:r>
            <a:r>
              <a:rPr lang="en-US" dirty="0"/>
              <a:t> sin is “die </a:t>
            </a:r>
            <a:r>
              <a:rPr lang="en-US" dirty="0" err="1"/>
              <a:t>kruieplantjies</a:t>
            </a:r>
            <a:r>
              <a:rPr lang="en-US" dirty="0"/>
              <a:t>” die </a:t>
            </a:r>
            <a:r>
              <a:rPr lang="en-US" dirty="0" err="1"/>
              <a:t>objek</a:t>
            </a:r>
            <a:r>
              <a:rPr lang="en-US" dirty="0"/>
              <a:t> (O) of voorwerp. </a:t>
            </a:r>
            <a:r>
              <a:rPr lang="en-US" dirty="0" err="1"/>
              <a:t>Dit</a:t>
            </a:r>
            <a:r>
              <a:rPr lang="en-US" dirty="0"/>
              <a:t> </a:t>
            </a:r>
            <a:r>
              <a:rPr lang="en-US" dirty="0" err="1"/>
              <a:t>vul</a:t>
            </a:r>
            <a:r>
              <a:rPr lang="en-US" dirty="0"/>
              <a:t> die </a:t>
            </a:r>
            <a:r>
              <a:rPr lang="en-US" dirty="0" err="1"/>
              <a:t>gesegde</a:t>
            </a:r>
            <a:r>
              <a:rPr lang="en-US" dirty="0"/>
              <a:t> </a:t>
            </a:r>
            <a:r>
              <a:rPr lang="en-US" dirty="0" err="1"/>
              <a:t>aan</a:t>
            </a:r>
            <a:r>
              <a:rPr lang="en-US" dirty="0"/>
              <a:t> d</a:t>
            </a:r>
            <a:r>
              <a:rPr lang="af-ZA" sz="1800" kern="100" dirty="0">
                <a:effectLst/>
                <a:latin typeface="Calibri" panose="020F0502020204030204" pitchFamily="34" charset="0"/>
                <a:ea typeface="Calibri" panose="020F0502020204030204" pitchFamily="34" charset="0"/>
                <a:cs typeface="Times New Roman" panose="02020603050405020304" pitchFamily="18" charset="0"/>
              </a:rPr>
              <a:t>eur te wys wie/wat deur die handeling wat deur my gesegde uitgedruk word, geraak word.</a:t>
            </a:r>
          </a:p>
          <a:p>
            <a:pPr marL="171450" indent="-171450">
              <a:buFont typeface="Arial" panose="020B0604020202020204" pitchFamily="34" charset="0"/>
              <a:buChar char="•"/>
            </a:pPr>
            <a:endParaRPr lang="en-US" dirty="0"/>
          </a:p>
          <a:p>
            <a:r>
              <a:rPr lang="en-US" dirty="0" err="1"/>
              <a:t>Verduidelik</a:t>
            </a:r>
            <a:r>
              <a:rPr lang="en-US" dirty="0"/>
              <a:t> </a:t>
            </a:r>
            <a:r>
              <a:rPr lang="en-US" dirty="0" err="1"/>
              <a:t>vir</a:t>
            </a:r>
            <a:r>
              <a:rPr lang="en-US" dirty="0"/>
              <a:t> die </a:t>
            </a:r>
            <a:r>
              <a:rPr lang="en-US" dirty="0" err="1"/>
              <a:t>leerders</a:t>
            </a:r>
            <a:r>
              <a:rPr lang="en-US" dirty="0"/>
              <a:t> </a:t>
            </a:r>
            <a:r>
              <a:rPr lang="en-US" dirty="0" err="1"/>
              <a:t>dat</a:t>
            </a:r>
            <a:r>
              <a:rPr lang="en-US" dirty="0"/>
              <a:t> ’n </a:t>
            </a:r>
            <a:r>
              <a:rPr lang="en-US" b="1" dirty="0" err="1"/>
              <a:t>fokusverskuiwing</a:t>
            </a:r>
            <a:r>
              <a:rPr lang="en-US" b="1" dirty="0"/>
              <a:t> in </a:t>
            </a:r>
            <a:r>
              <a:rPr lang="en-US" b="1" dirty="0" err="1"/>
              <a:t>voorbeeld</a:t>
            </a:r>
            <a:r>
              <a:rPr lang="en-US" b="1" dirty="0"/>
              <a:t> 1.2 </a:t>
            </a:r>
            <a:r>
              <a:rPr lang="en-US" dirty="0" err="1"/>
              <a:t>plaasgevind</a:t>
            </a:r>
            <a:r>
              <a:rPr lang="en-US" dirty="0"/>
              <a:t> het. </a:t>
            </a:r>
            <a:r>
              <a:rPr lang="en-US" dirty="0" err="1"/>
              <a:t>Iets</a:t>
            </a:r>
            <a:r>
              <a:rPr lang="en-US" dirty="0"/>
              <a:t> </a:t>
            </a:r>
            <a:r>
              <a:rPr lang="en-US" dirty="0" err="1"/>
              <a:t>anders</a:t>
            </a:r>
            <a:r>
              <a:rPr lang="en-US" dirty="0"/>
              <a:t> is </a:t>
            </a:r>
            <a:r>
              <a:rPr lang="en-US" dirty="0" err="1"/>
              <a:t>mos</a:t>
            </a:r>
            <a:r>
              <a:rPr lang="en-US" dirty="0"/>
              <a:t> </a:t>
            </a:r>
            <a:r>
              <a:rPr lang="en-US" dirty="0" err="1"/>
              <a:t>nou</a:t>
            </a:r>
            <a:r>
              <a:rPr lang="en-US" dirty="0"/>
              <a:t> die A-</a:t>
            </a:r>
            <a:r>
              <a:rPr lang="en-US" dirty="0" err="1"/>
              <a:t>lysster</a:t>
            </a:r>
            <a:r>
              <a:rPr lang="en-US" dirty="0"/>
              <a:t> van die sin. </a:t>
            </a:r>
            <a:r>
              <a:rPr lang="en-US" dirty="0" err="1"/>
              <a:t>Hierdie</a:t>
            </a:r>
            <a:r>
              <a:rPr lang="en-US" dirty="0"/>
              <a:t> </a:t>
            </a:r>
            <a:r>
              <a:rPr lang="en-US" dirty="0" err="1"/>
              <a:t>fokusverskuiwing</a:t>
            </a:r>
            <a:r>
              <a:rPr lang="en-US" dirty="0"/>
              <a:t> het </a:t>
            </a:r>
            <a:r>
              <a:rPr lang="en-US" dirty="0" err="1"/>
              <a:t>ook</a:t>
            </a:r>
            <a:r>
              <a:rPr lang="en-US" dirty="0"/>
              <a:t> </a:t>
            </a:r>
            <a:r>
              <a:rPr lang="en-US" b="1" dirty="0" err="1"/>
              <a:t>implikasies</a:t>
            </a:r>
            <a:r>
              <a:rPr lang="en-US" b="1" dirty="0"/>
              <a:t> </a:t>
            </a:r>
            <a:r>
              <a:rPr lang="en-US" b="1" dirty="0" err="1"/>
              <a:t>vir</a:t>
            </a:r>
            <a:r>
              <a:rPr lang="en-US" b="1" dirty="0"/>
              <a:t> die </a:t>
            </a:r>
            <a:r>
              <a:rPr lang="en-US" b="1" dirty="0" err="1"/>
              <a:t>werk</a:t>
            </a:r>
            <a:r>
              <a:rPr lang="en-US" b="1" dirty="0"/>
              <a:t> van die </a:t>
            </a:r>
            <a:r>
              <a:rPr lang="en-US" b="1" dirty="0" err="1"/>
              <a:t>betrokke</a:t>
            </a:r>
            <a:r>
              <a:rPr lang="en-US" b="1" dirty="0"/>
              <a:t> </a:t>
            </a:r>
            <a:r>
              <a:rPr lang="en-US" b="1" dirty="0" err="1"/>
              <a:t>sinsdele</a:t>
            </a:r>
            <a:r>
              <a:rPr lang="en-US" dirty="0"/>
              <a:t>.</a:t>
            </a:r>
          </a:p>
          <a:p>
            <a:pPr marL="171450" indent="-171450">
              <a:buFont typeface="Arial" panose="020B0604020202020204" pitchFamily="34" charset="0"/>
              <a:buChar char="•"/>
            </a:pPr>
            <a:r>
              <a:rPr lang="en-US" dirty="0"/>
              <a:t>Die </a:t>
            </a:r>
            <a:r>
              <a:rPr lang="en-US" dirty="0" err="1"/>
              <a:t>sinsdeel</a:t>
            </a:r>
            <a:r>
              <a:rPr lang="en-US" dirty="0"/>
              <a:t> “die </a:t>
            </a:r>
            <a:r>
              <a:rPr lang="en-US" dirty="0" err="1"/>
              <a:t>kruieplantjies</a:t>
            </a:r>
            <a:r>
              <a:rPr lang="en-US" dirty="0"/>
              <a:t>” in </a:t>
            </a:r>
            <a:r>
              <a:rPr lang="en-US" dirty="0" err="1"/>
              <a:t>groen</a:t>
            </a:r>
            <a:r>
              <a:rPr lang="en-US" dirty="0"/>
              <a:t> in 1.2 is nou die </a:t>
            </a:r>
            <a:r>
              <a:rPr lang="en-US" dirty="0" err="1"/>
              <a:t>subjek</a:t>
            </a:r>
            <a:r>
              <a:rPr lang="en-US" dirty="0"/>
              <a:t> (S) of die </a:t>
            </a:r>
            <a:r>
              <a:rPr lang="en-US" dirty="0" err="1"/>
              <a:t>onderwerp</a:t>
            </a:r>
            <a:r>
              <a:rPr lang="en-US" dirty="0"/>
              <a:t> van die sin (</a:t>
            </a:r>
            <a:r>
              <a:rPr lang="en-US" dirty="0" err="1"/>
              <a:t>nie</a:t>
            </a:r>
            <a:r>
              <a:rPr lang="en-US" dirty="0"/>
              <a:t> </a:t>
            </a:r>
            <a:r>
              <a:rPr lang="en-US" dirty="0" err="1"/>
              <a:t>meer</a:t>
            </a:r>
            <a:r>
              <a:rPr lang="en-US" dirty="0"/>
              <a:t> die voorwerp </a:t>
            </a:r>
            <a:r>
              <a:rPr lang="en-US" dirty="0" err="1"/>
              <a:t>nie</a:t>
            </a:r>
            <a:r>
              <a:rPr lang="en-US" dirty="0"/>
              <a:t>). Die </a:t>
            </a:r>
            <a:r>
              <a:rPr lang="en-US" dirty="0" err="1"/>
              <a:t>sinsdeel</a:t>
            </a:r>
            <a:r>
              <a:rPr lang="en-US" dirty="0"/>
              <a:t> “die </a:t>
            </a:r>
            <a:r>
              <a:rPr lang="en-US" dirty="0" err="1"/>
              <a:t>meisie</a:t>
            </a:r>
            <a:r>
              <a:rPr lang="en-US" dirty="0"/>
              <a:t>” in </a:t>
            </a:r>
            <a:r>
              <a:rPr lang="en-US" dirty="0" err="1"/>
              <a:t>blou</a:t>
            </a:r>
            <a:r>
              <a:rPr lang="en-US" dirty="0"/>
              <a:t> in 1.2 is nou ’n </a:t>
            </a:r>
            <a:r>
              <a:rPr lang="en-US" dirty="0" err="1"/>
              <a:t>bywoordelike</a:t>
            </a:r>
            <a:r>
              <a:rPr lang="en-US" dirty="0"/>
              <a:t> </a:t>
            </a:r>
            <a:r>
              <a:rPr lang="en-US" dirty="0" err="1"/>
              <a:t>bepaling</a:t>
            </a:r>
            <a:r>
              <a:rPr lang="en-US" dirty="0"/>
              <a:t> (B) (</a:t>
            </a:r>
            <a:r>
              <a:rPr lang="en-US" dirty="0" err="1"/>
              <a:t>nie</a:t>
            </a:r>
            <a:r>
              <a:rPr lang="en-US" dirty="0"/>
              <a:t> </a:t>
            </a:r>
            <a:r>
              <a:rPr lang="en-US" dirty="0" err="1"/>
              <a:t>meer</a:t>
            </a:r>
            <a:r>
              <a:rPr lang="en-US" dirty="0"/>
              <a:t> die </a:t>
            </a:r>
            <a:r>
              <a:rPr lang="en-US" dirty="0" err="1"/>
              <a:t>onderwerp</a:t>
            </a:r>
            <a:r>
              <a:rPr lang="en-US" dirty="0"/>
              <a:t>/</a:t>
            </a:r>
            <a:r>
              <a:rPr lang="en-US" dirty="0" err="1"/>
              <a:t>subjek</a:t>
            </a:r>
            <a:r>
              <a:rPr lang="en-US" dirty="0"/>
              <a:t> (S) van die sin </a:t>
            </a:r>
            <a:r>
              <a:rPr lang="en-US" dirty="0" err="1"/>
              <a:t>nie</a:t>
            </a:r>
            <a:r>
              <a:rPr lang="en-US" dirty="0"/>
              <a:t>). </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err="1"/>
              <a:t>Verken</a:t>
            </a:r>
            <a:r>
              <a:rPr lang="en-US" dirty="0"/>
              <a:t> die </a:t>
            </a:r>
            <a:r>
              <a:rPr lang="en-US" b="1" dirty="0" err="1"/>
              <a:t>betekenis</a:t>
            </a:r>
            <a:r>
              <a:rPr lang="en-US" b="1" dirty="0"/>
              <a:t> </a:t>
            </a:r>
            <a:r>
              <a:rPr lang="en-US" b="0" dirty="0"/>
              <a:t>van die </a:t>
            </a:r>
            <a:r>
              <a:rPr lang="en-US" b="0" dirty="0" err="1"/>
              <a:t>onderwerp</a:t>
            </a:r>
            <a:r>
              <a:rPr lang="en-US" b="0" dirty="0"/>
              <a:t>. </a:t>
            </a:r>
            <a:r>
              <a:rPr lang="en-US" b="0" dirty="0" err="1"/>
              <a:t>Wys</a:t>
            </a:r>
            <a:r>
              <a:rPr lang="en-US" b="0" dirty="0"/>
              <a:t> op die </a:t>
            </a:r>
            <a:r>
              <a:rPr lang="en-US" b="0" dirty="0" err="1"/>
              <a:t>verskillende</a:t>
            </a:r>
            <a:r>
              <a:rPr lang="en-US" b="0" dirty="0"/>
              <a:t> </a:t>
            </a:r>
            <a:r>
              <a:rPr lang="en-US" b="1" dirty="0" err="1"/>
              <a:t>betekenisrolle</a:t>
            </a:r>
            <a:r>
              <a:rPr lang="en-US" b="0" dirty="0"/>
              <a:t> wat met die </a:t>
            </a:r>
            <a:r>
              <a:rPr lang="en-US" b="0" dirty="0" err="1"/>
              <a:t>onderwerp</a:t>
            </a:r>
            <a:r>
              <a:rPr lang="en-US" b="0" dirty="0"/>
              <a:t> </a:t>
            </a:r>
            <a:r>
              <a:rPr lang="en-US" b="0" dirty="0" err="1"/>
              <a:t>geassosieer</a:t>
            </a:r>
            <a:r>
              <a:rPr lang="en-US" b="0" dirty="0"/>
              <a:t> word.</a:t>
            </a:r>
            <a:endParaRPr lang="en-US" dirty="0"/>
          </a:p>
          <a:p>
            <a:pPr marL="171450" indent="-171450">
              <a:buFont typeface="Arial" panose="020B0604020202020204" pitchFamily="34" charset="0"/>
              <a:buChar char="•"/>
            </a:pPr>
            <a:r>
              <a:rPr lang="af-ZA" sz="1200" kern="100" dirty="0">
                <a:effectLst/>
                <a:latin typeface="Calibri" panose="020F0502020204030204" pitchFamily="34" charset="0"/>
                <a:ea typeface="Calibri" panose="020F0502020204030204" pitchFamily="34" charset="0"/>
                <a:cs typeface="Times New Roman" panose="02020603050405020304" pitchFamily="18" charset="0"/>
              </a:rPr>
              <a:t>Kom jy ook agter dat die onderwerp in die </a:t>
            </a:r>
            <a:r>
              <a:rPr lang="af-ZA" sz="1200" b="1" kern="100" dirty="0">
                <a:effectLst/>
                <a:latin typeface="Calibri" panose="020F0502020204030204" pitchFamily="34" charset="0"/>
                <a:ea typeface="Calibri" panose="020F0502020204030204" pitchFamily="34" charset="0"/>
                <a:cs typeface="Times New Roman" panose="02020603050405020304" pitchFamily="18" charset="0"/>
              </a:rPr>
              <a:t>bedrywende vorm</a:t>
            </a:r>
            <a:r>
              <a:rPr lang="af-ZA" sz="1200" kern="100" dirty="0">
                <a:effectLst/>
                <a:latin typeface="Calibri" panose="020F0502020204030204" pitchFamily="34" charset="0"/>
                <a:ea typeface="Calibri" panose="020F0502020204030204" pitchFamily="34" charset="0"/>
                <a:cs typeface="Times New Roman" panose="02020603050405020304" pitchFamily="18" charset="0"/>
              </a:rPr>
              <a:t> die betekenis van ‘doener/agent’ het?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err="1"/>
              <a:t>Verken</a:t>
            </a:r>
            <a:r>
              <a:rPr lang="en-US" dirty="0"/>
              <a:t> nou ’n </a:t>
            </a:r>
            <a:r>
              <a:rPr lang="en-US" dirty="0" err="1"/>
              <a:t>verdere</a:t>
            </a:r>
            <a:r>
              <a:rPr lang="en-US" dirty="0"/>
              <a:t> </a:t>
            </a:r>
            <a:r>
              <a:rPr lang="en-US" dirty="0" err="1"/>
              <a:t>betekenis</a:t>
            </a:r>
            <a:r>
              <a:rPr lang="en-US" dirty="0"/>
              <a:t> van die </a:t>
            </a:r>
            <a:r>
              <a:rPr lang="en-US" dirty="0" err="1"/>
              <a:t>onderwerp</a:t>
            </a:r>
            <a:r>
              <a:rPr lang="en-US" dirty="0"/>
              <a:t>. Kom </a:t>
            </a:r>
            <a:r>
              <a:rPr lang="en-US" dirty="0" err="1"/>
              <a:t>jy</a:t>
            </a:r>
            <a:r>
              <a:rPr lang="en-US" dirty="0"/>
              <a:t> </a:t>
            </a:r>
            <a:r>
              <a:rPr lang="en-US" dirty="0" err="1"/>
              <a:t>agter</a:t>
            </a:r>
            <a:r>
              <a:rPr lang="en-US" dirty="0"/>
              <a:t> </a:t>
            </a:r>
            <a:r>
              <a:rPr lang="en-US" dirty="0" err="1"/>
              <a:t>dat</a:t>
            </a:r>
            <a:r>
              <a:rPr lang="en-US" dirty="0"/>
              <a:t> die </a:t>
            </a:r>
            <a:r>
              <a:rPr lang="en-US" dirty="0" err="1"/>
              <a:t>onderwerp</a:t>
            </a:r>
            <a:r>
              <a:rPr lang="en-US" dirty="0"/>
              <a:t> in die </a:t>
            </a:r>
            <a:r>
              <a:rPr lang="en-US" b="1" dirty="0" err="1"/>
              <a:t>lydende</a:t>
            </a:r>
            <a:r>
              <a:rPr lang="en-US" b="1" dirty="0"/>
              <a:t> </a:t>
            </a:r>
            <a:r>
              <a:rPr lang="en-US" b="1" dirty="0" err="1"/>
              <a:t>vorm</a:t>
            </a:r>
            <a:r>
              <a:rPr lang="en-US" dirty="0"/>
              <a:t> dui op </a:t>
            </a:r>
            <a:r>
              <a:rPr lang="en-US" dirty="0" err="1"/>
              <a:t>pasiënt</a:t>
            </a:r>
            <a:r>
              <a:rPr lang="en-US" dirty="0"/>
              <a:t>, </a:t>
            </a:r>
            <a:r>
              <a:rPr lang="en-US" dirty="0" err="1"/>
              <a:t>wie</a:t>
            </a:r>
            <a:r>
              <a:rPr lang="en-US" dirty="0"/>
              <a:t>/wat </a:t>
            </a:r>
            <a:r>
              <a:rPr lang="en-US" dirty="0" err="1"/>
              <a:t>deur</a:t>
            </a:r>
            <a:r>
              <a:rPr lang="en-US" dirty="0"/>
              <a:t> die </a:t>
            </a:r>
            <a:r>
              <a:rPr lang="en-US" dirty="0" err="1"/>
              <a:t>handeling</a:t>
            </a:r>
            <a:r>
              <a:rPr lang="en-US" dirty="0"/>
              <a:t> </a:t>
            </a:r>
            <a:r>
              <a:rPr lang="en-US" dirty="0" err="1"/>
              <a:t>geraak</a:t>
            </a:r>
            <a:r>
              <a:rPr lang="en-US" dirty="0"/>
              <a:t> word?</a:t>
            </a:r>
          </a:p>
          <a:p>
            <a:pPr marL="171450" indent="-171450">
              <a:buFont typeface="Arial" panose="020B0604020202020204" pitchFamily="34" charset="0"/>
              <a:buChar char="•"/>
            </a:pPr>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err="1"/>
              <a:t>Dit</a:t>
            </a:r>
            <a:r>
              <a:rPr lang="en-US" dirty="0"/>
              <a:t> is </a:t>
            </a:r>
            <a:r>
              <a:rPr lang="en-US" dirty="0" err="1"/>
              <a:t>nie</a:t>
            </a:r>
            <a:r>
              <a:rPr lang="en-US" dirty="0"/>
              <a:t> </a:t>
            </a:r>
            <a:r>
              <a:rPr lang="en-US" dirty="0" err="1"/>
              <a:t>korrek</a:t>
            </a:r>
            <a:r>
              <a:rPr lang="en-US" dirty="0"/>
              <a:t> om </a:t>
            </a:r>
            <a:r>
              <a:rPr lang="en-US" dirty="0" err="1"/>
              <a:t>vir</a:t>
            </a:r>
            <a:r>
              <a:rPr lang="en-US" dirty="0"/>
              <a:t> </a:t>
            </a:r>
            <a:r>
              <a:rPr lang="en-US" dirty="0" err="1"/>
              <a:t>leerders</a:t>
            </a:r>
            <a:r>
              <a:rPr lang="en-US" dirty="0"/>
              <a:t> </a:t>
            </a:r>
            <a:r>
              <a:rPr lang="en-US" dirty="0" err="1"/>
              <a:t>te</a:t>
            </a:r>
            <a:r>
              <a:rPr lang="en-US" dirty="0"/>
              <a:t> </a:t>
            </a:r>
            <a:r>
              <a:rPr lang="en-US" dirty="0" err="1"/>
              <a:t>sê</a:t>
            </a:r>
            <a:r>
              <a:rPr lang="en-US" dirty="0"/>
              <a:t> </a:t>
            </a:r>
            <a:r>
              <a:rPr lang="en-US" dirty="0" err="1"/>
              <a:t>dat</a:t>
            </a:r>
            <a:r>
              <a:rPr lang="en-US" dirty="0"/>
              <a:t> die </a:t>
            </a:r>
            <a:r>
              <a:rPr lang="en-US" dirty="0" err="1"/>
              <a:t>objek</a:t>
            </a:r>
            <a:r>
              <a:rPr lang="en-US" dirty="0"/>
              <a:t>/</a:t>
            </a:r>
            <a:r>
              <a:rPr lang="en-US" dirty="0" err="1"/>
              <a:t>voorwerp</a:t>
            </a:r>
            <a:r>
              <a:rPr lang="en-US" dirty="0"/>
              <a:t> (O) </a:t>
            </a:r>
            <a:r>
              <a:rPr lang="en-US" dirty="0" err="1"/>
              <a:t>en</a:t>
            </a:r>
            <a:r>
              <a:rPr lang="en-US" dirty="0"/>
              <a:t> die </a:t>
            </a:r>
            <a:r>
              <a:rPr lang="en-US" dirty="0" err="1"/>
              <a:t>subjek</a:t>
            </a:r>
            <a:r>
              <a:rPr lang="en-US" dirty="0"/>
              <a:t>/</a:t>
            </a:r>
            <a:r>
              <a:rPr lang="en-US" dirty="0" err="1"/>
              <a:t>onderwerp</a:t>
            </a:r>
            <a:r>
              <a:rPr lang="en-US" dirty="0"/>
              <a:t> (S) </a:t>
            </a:r>
            <a:r>
              <a:rPr lang="en-US" dirty="0" err="1"/>
              <a:t>plekke</a:t>
            </a:r>
            <a:r>
              <a:rPr lang="en-US" dirty="0"/>
              <a:t> </a:t>
            </a:r>
            <a:r>
              <a:rPr lang="en-US" dirty="0" err="1"/>
              <a:t>omruil</a:t>
            </a:r>
            <a:r>
              <a:rPr lang="en-US" dirty="0"/>
              <a:t> </a:t>
            </a:r>
            <a:r>
              <a:rPr lang="en-US" dirty="0" err="1"/>
              <a:t>nie</a:t>
            </a:r>
            <a:r>
              <a:rPr lang="en-US" dirty="0"/>
              <a:t>.</a:t>
            </a:r>
          </a:p>
          <a:p>
            <a:pPr marL="171450" indent="-171450">
              <a:buFont typeface="Arial" panose="020B0604020202020204" pitchFamily="34" charset="0"/>
              <a:buChar char="•"/>
            </a:pPr>
            <a:r>
              <a:rPr lang="en-US" dirty="0"/>
              <a:t>Die </a:t>
            </a:r>
            <a:r>
              <a:rPr lang="en-US" dirty="0" err="1"/>
              <a:t>sinsdeel</a:t>
            </a:r>
            <a:r>
              <a:rPr lang="en-US" dirty="0"/>
              <a:t> “die </a:t>
            </a:r>
            <a:r>
              <a:rPr lang="en-US" dirty="0" err="1"/>
              <a:t>kruieplantjies</a:t>
            </a:r>
            <a:r>
              <a:rPr lang="en-US" dirty="0"/>
              <a:t>” word </a:t>
            </a:r>
            <a:r>
              <a:rPr lang="en-US" dirty="0" err="1"/>
              <a:t>wel</a:t>
            </a:r>
            <a:r>
              <a:rPr lang="en-US" dirty="0"/>
              <a:t> die </a:t>
            </a:r>
            <a:r>
              <a:rPr lang="en-US" dirty="0" err="1"/>
              <a:t>subjek</a:t>
            </a:r>
            <a:r>
              <a:rPr lang="en-US" dirty="0"/>
              <a:t>/</a:t>
            </a:r>
            <a:r>
              <a:rPr lang="en-US" dirty="0" err="1"/>
              <a:t>onderwerp</a:t>
            </a:r>
            <a:r>
              <a:rPr lang="en-US" dirty="0"/>
              <a:t> van die sin. </a:t>
            </a:r>
          </a:p>
          <a:p>
            <a:pPr marL="171450" indent="-171450">
              <a:buFont typeface="Arial" panose="020B0604020202020204" pitchFamily="34" charset="0"/>
              <a:buChar char="•"/>
            </a:pPr>
            <a:r>
              <a:rPr lang="en-US" dirty="0"/>
              <a:t>Die </a:t>
            </a:r>
            <a:r>
              <a:rPr lang="en-US" dirty="0" err="1"/>
              <a:t>sinsdeel</a:t>
            </a:r>
            <a:r>
              <a:rPr lang="en-US" dirty="0"/>
              <a:t> “die </a:t>
            </a:r>
            <a:r>
              <a:rPr lang="en-US" dirty="0" err="1"/>
              <a:t>meisie</a:t>
            </a:r>
            <a:r>
              <a:rPr lang="en-US" dirty="0"/>
              <a:t>” word </a:t>
            </a:r>
            <a:r>
              <a:rPr lang="en-US" dirty="0" err="1"/>
              <a:t>nie</a:t>
            </a:r>
            <a:r>
              <a:rPr lang="en-US" dirty="0"/>
              <a:t> die </a:t>
            </a:r>
            <a:r>
              <a:rPr lang="en-US" dirty="0" err="1"/>
              <a:t>objek</a:t>
            </a:r>
            <a:r>
              <a:rPr lang="en-US" dirty="0"/>
              <a:t>/</a:t>
            </a:r>
            <a:r>
              <a:rPr lang="en-US" dirty="0" err="1"/>
              <a:t>voorwerp</a:t>
            </a:r>
            <a:r>
              <a:rPr lang="en-US" dirty="0"/>
              <a:t> </a:t>
            </a:r>
            <a:r>
              <a:rPr lang="en-US" dirty="0" err="1"/>
              <a:t>nie</a:t>
            </a:r>
            <a:r>
              <a:rPr lang="en-US" dirty="0"/>
              <a:t>. </a:t>
            </a:r>
            <a:r>
              <a:rPr lang="en-US" dirty="0" err="1"/>
              <a:t>Dit</a:t>
            </a:r>
            <a:r>
              <a:rPr lang="en-US" dirty="0"/>
              <a:t> word ’n </a:t>
            </a:r>
            <a:r>
              <a:rPr lang="en-US" dirty="0" err="1"/>
              <a:t>bywoordelike</a:t>
            </a:r>
            <a:r>
              <a:rPr lang="en-US" dirty="0"/>
              <a:t> </a:t>
            </a:r>
            <a:r>
              <a:rPr lang="en-US" dirty="0" err="1"/>
              <a:t>bepaling</a:t>
            </a:r>
            <a:r>
              <a:rPr lang="en-US" dirty="0"/>
              <a:t>. </a:t>
            </a:r>
          </a:p>
          <a:p>
            <a:endParaRPr lang="en-US" dirty="0"/>
          </a:p>
          <a:p>
            <a:r>
              <a:rPr lang="en-US" dirty="0"/>
              <a:t>Die </a:t>
            </a:r>
            <a:r>
              <a:rPr lang="en-US" dirty="0" err="1"/>
              <a:t>onderwerp</a:t>
            </a:r>
            <a:r>
              <a:rPr lang="en-US" dirty="0"/>
              <a:t> </a:t>
            </a:r>
            <a:r>
              <a:rPr lang="en-US" dirty="0" err="1"/>
              <a:t>en</a:t>
            </a:r>
            <a:r>
              <a:rPr lang="en-US" dirty="0"/>
              <a:t> die voorwerp </a:t>
            </a:r>
            <a:r>
              <a:rPr lang="en-US" dirty="0" err="1"/>
              <a:t>ruil</a:t>
            </a:r>
            <a:r>
              <a:rPr lang="en-US" dirty="0"/>
              <a:t> </a:t>
            </a:r>
            <a:r>
              <a:rPr lang="en-US" dirty="0" err="1"/>
              <a:t>daarom</a:t>
            </a:r>
            <a:r>
              <a:rPr lang="en-US" dirty="0"/>
              <a:t> </a:t>
            </a:r>
            <a:r>
              <a:rPr lang="en-US" dirty="0" err="1"/>
              <a:t>nie</a:t>
            </a:r>
            <a:r>
              <a:rPr lang="en-US" dirty="0"/>
              <a:t> </a:t>
            </a:r>
            <a:r>
              <a:rPr lang="en-US" dirty="0" err="1"/>
              <a:t>plekke</a:t>
            </a:r>
            <a:r>
              <a:rPr lang="en-US" dirty="0"/>
              <a:t> om </a:t>
            </a:r>
            <a:r>
              <a:rPr lang="en-US" dirty="0" err="1"/>
              <a:t>nie</a:t>
            </a:r>
            <a:r>
              <a:rPr lang="en-US" dirty="0"/>
              <a: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3B30CA-6184-26B6-96D9-DD9CD55ECC5B}"/>
            </a:ext>
          </a:extLst>
        </p:cNvPr>
        <p:cNvGrpSpPr/>
        <p:nvPr/>
      </p:nvGrpSpPr>
      <p:grpSpPr>
        <a:xfrm>
          <a:off x="0" y="0"/>
          <a:ext cx="0" cy="0"/>
          <a:chOff x="0" y="0"/>
          <a:chExt cx="0" cy="0"/>
        </a:xfrm>
      </p:grpSpPr>
      <p:sp>
        <p:nvSpPr>
          <p:cNvPr id="2" name="Header Placeholder 1">
            <a:extLst>
              <a:ext uri="{FF2B5EF4-FFF2-40B4-BE49-F238E27FC236}">
                <a16:creationId xmlns:a16="http://schemas.microsoft.com/office/drawing/2014/main" id="{15F6A459-6EA0-0480-9D6D-25B7AB0E472F}"/>
              </a:ext>
            </a:extLst>
          </p:cNvPr>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a:extLst>
              <a:ext uri="{FF2B5EF4-FFF2-40B4-BE49-F238E27FC236}">
                <a16:creationId xmlns:a16="http://schemas.microsoft.com/office/drawing/2014/main" id="{DCEEC5DF-6D9E-9C02-149B-7D61B05A9408}"/>
              </a:ext>
            </a:extLst>
          </p:cNvPr>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a:extLst>
              <a:ext uri="{FF2B5EF4-FFF2-40B4-BE49-F238E27FC236}">
                <a16:creationId xmlns:a16="http://schemas.microsoft.com/office/drawing/2014/main" id="{B3B1EE13-E140-9F37-CEF5-D22C7600D4FA}"/>
              </a:ext>
            </a:extLst>
          </p:cNvPr>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a:extLst>
              <a:ext uri="{FF2B5EF4-FFF2-40B4-BE49-F238E27FC236}">
                <a16:creationId xmlns:a16="http://schemas.microsoft.com/office/drawing/2014/main" id="{042BCF40-CF7A-A924-6B55-33A0251CD3B4}"/>
              </a:ext>
            </a:extLst>
          </p:cNvPr>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a:p>
            <a:endParaRPr lang="en-US" dirty="0"/>
          </a:p>
        </p:txBody>
      </p:sp>
      <p:sp>
        <p:nvSpPr>
          <p:cNvPr id="6" name="Footer Placeholder 5">
            <a:extLst>
              <a:ext uri="{FF2B5EF4-FFF2-40B4-BE49-F238E27FC236}">
                <a16:creationId xmlns:a16="http://schemas.microsoft.com/office/drawing/2014/main" id="{45C18989-DA96-D11C-ABD1-003CCE53CC26}"/>
              </a:ext>
            </a:extLst>
          </p:cNvPr>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a:extLst>
              <a:ext uri="{FF2B5EF4-FFF2-40B4-BE49-F238E27FC236}">
                <a16:creationId xmlns:a16="http://schemas.microsoft.com/office/drawing/2014/main" id="{482F48E2-12BE-4AD4-D565-C50D4BDC86E9}"/>
              </a:ext>
            </a:extLst>
          </p:cNvPr>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extLst>
      <p:ext uri="{BB962C8B-B14F-4D97-AF65-F5344CB8AC3E}">
        <p14:creationId xmlns:p14="http://schemas.microsoft.com/office/powerpoint/2010/main" val="11744501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err="1"/>
              <a:t>Sommige</a:t>
            </a:r>
            <a:r>
              <a:rPr lang="en-US" dirty="0"/>
              <a:t> </a:t>
            </a:r>
            <a:r>
              <a:rPr lang="en-US" dirty="0" err="1"/>
              <a:t>skoolhandboeke</a:t>
            </a:r>
            <a:r>
              <a:rPr lang="en-US" dirty="0"/>
              <a:t> </a:t>
            </a:r>
            <a:r>
              <a:rPr lang="en-US" dirty="0" err="1"/>
              <a:t>sê</a:t>
            </a:r>
            <a:r>
              <a:rPr lang="en-US" dirty="0"/>
              <a:t> </a:t>
            </a:r>
            <a:r>
              <a:rPr lang="en-US" dirty="0" err="1"/>
              <a:t>dat</a:t>
            </a:r>
            <a:r>
              <a:rPr lang="en-US" dirty="0"/>
              <a:t> </a:t>
            </a:r>
            <a:r>
              <a:rPr lang="en-US" dirty="0" err="1"/>
              <a:t>wanneer</a:t>
            </a:r>
            <a:r>
              <a:rPr lang="en-US" dirty="0"/>
              <a:t> “</a:t>
            </a:r>
            <a:r>
              <a:rPr lang="en-US" dirty="0" err="1"/>
              <a:t>deur</a:t>
            </a:r>
            <a:r>
              <a:rPr lang="en-US" dirty="0"/>
              <a:t>” </a:t>
            </a:r>
            <a:r>
              <a:rPr lang="en-US" dirty="0" err="1"/>
              <a:t>en</a:t>
            </a:r>
            <a:r>
              <a:rPr lang="en-US" dirty="0"/>
              <a:t> ’n </a:t>
            </a:r>
            <a:r>
              <a:rPr lang="en-US" dirty="0" err="1"/>
              <a:t>voornaamwoord</a:t>
            </a:r>
            <a:r>
              <a:rPr lang="en-US" dirty="0"/>
              <a:t> in die </a:t>
            </a:r>
            <a:r>
              <a:rPr lang="en-US" dirty="0" err="1"/>
              <a:t>lydende</a:t>
            </a:r>
            <a:r>
              <a:rPr lang="en-US" dirty="0"/>
              <a:t> </a:t>
            </a:r>
            <a:r>
              <a:rPr lang="en-US" dirty="0" err="1"/>
              <a:t>vorm</a:t>
            </a:r>
            <a:r>
              <a:rPr lang="en-US" dirty="0"/>
              <a:t> </a:t>
            </a:r>
            <a:r>
              <a:rPr lang="en-US" dirty="0" err="1"/>
              <a:t>gebruik</a:t>
            </a:r>
            <a:r>
              <a:rPr lang="en-US" dirty="0"/>
              <a:t> word (</a:t>
            </a:r>
            <a:r>
              <a:rPr lang="en-US" dirty="0" err="1"/>
              <a:t>bv</a:t>
            </a:r>
            <a:r>
              <a:rPr lang="en-US" dirty="0"/>
              <a:t>. “Die </a:t>
            </a:r>
            <a:r>
              <a:rPr lang="en-US" dirty="0" err="1"/>
              <a:t>kruieplantjies</a:t>
            </a:r>
            <a:r>
              <a:rPr lang="en-US" dirty="0"/>
              <a:t> word </a:t>
            </a:r>
            <a:r>
              <a:rPr lang="en-US" dirty="0" err="1"/>
              <a:t>deur</a:t>
            </a:r>
            <a:r>
              <a:rPr lang="en-US" dirty="0"/>
              <a:t> </a:t>
            </a:r>
            <a:r>
              <a:rPr lang="en-US" dirty="0" err="1"/>
              <a:t>haar</a:t>
            </a:r>
            <a:r>
              <a:rPr lang="en-US" dirty="0"/>
              <a:t> </a:t>
            </a:r>
            <a:r>
              <a:rPr lang="en-US" dirty="0" err="1"/>
              <a:t>geplant</a:t>
            </a:r>
            <a:r>
              <a:rPr lang="en-US" dirty="0"/>
              <a:t>”), die “</a:t>
            </a:r>
            <a:r>
              <a:rPr lang="en-US" dirty="0" err="1"/>
              <a:t>deur</a:t>
            </a:r>
            <a:r>
              <a:rPr lang="en-US" dirty="0"/>
              <a:t>”-</a:t>
            </a:r>
            <a:r>
              <a:rPr lang="en-US" dirty="0" err="1"/>
              <a:t>sinsdeel</a:t>
            </a:r>
            <a:r>
              <a:rPr lang="en-US" dirty="0"/>
              <a:t> </a:t>
            </a:r>
            <a:r>
              <a:rPr lang="en-US" dirty="0" err="1"/>
              <a:t>weggelaat</a:t>
            </a:r>
            <a:r>
              <a:rPr lang="en-US" dirty="0"/>
              <a:t> mag word.  </a:t>
            </a:r>
            <a:r>
              <a:rPr lang="en-US" dirty="0" err="1"/>
              <a:t>Daar</a:t>
            </a:r>
            <a:r>
              <a:rPr lang="en-US" dirty="0"/>
              <a:t> is </a:t>
            </a:r>
            <a:r>
              <a:rPr lang="en-US" dirty="0" err="1"/>
              <a:t>egter</a:t>
            </a:r>
            <a:r>
              <a:rPr lang="en-US" dirty="0"/>
              <a:t> </a:t>
            </a:r>
            <a:r>
              <a:rPr lang="en-US" dirty="0" err="1"/>
              <a:t>nie</a:t>
            </a:r>
            <a:r>
              <a:rPr lang="en-US" dirty="0"/>
              <a:t> so ’n </a:t>
            </a:r>
            <a:r>
              <a:rPr lang="en-US" dirty="0" err="1"/>
              <a:t>reël</a:t>
            </a:r>
            <a:r>
              <a:rPr lang="en-US" dirty="0"/>
              <a:t> </a:t>
            </a:r>
            <a:r>
              <a:rPr lang="en-US" dirty="0" err="1"/>
              <a:t>nie</a:t>
            </a:r>
            <a:r>
              <a:rPr lang="en-US" dirty="0"/>
              <a:t>.</a:t>
            </a:r>
          </a:p>
          <a:p>
            <a:endParaRPr lang="en-US" dirty="0"/>
          </a:p>
          <a:p>
            <a:r>
              <a:rPr lang="en-US" dirty="0" err="1"/>
              <a:t>Kyk</a:t>
            </a:r>
            <a:r>
              <a:rPr lang="en-US" dirty="0"/>
              <a:t> </a:t>
            </a:r>
            <a:r>
              <a:rPr lang="en-US" dirty="0" err="1"/>
              <a:t>gou</a:t>
            </a:r>
            <a:r>
              <a:rPr lang="en-US" dirty="0"/>
              <a:t> </a:t>
            </a:r>
            <a:r>
              <a:rPr lang="en-US" dirty="0" err="1"/>
              <a:t>weer</a:t>
            </a:r>
            <a:r>
              <a:rPr lang="en-US" dirty="0"/>
              <a:t> </a:t>
            </a:r>
            <a:r>
              <a:rPr lang="en-US" dirty="0" err="1"/>
              <a:t>na</a:t>
            </a:r>
            <a:r>
              <a:rPr lang="en-US" dirty="0"/>
              <a:t> 1.1 in die STBOMP-</a:t>
            </a:r>
            <a:r>
              <a:rPr lang="en-US" dirty="0" err="1"/>
              <a:t>tabel</a:t>
            </a:r>
            <a:r>
              <a:rPr lang="en-US" dirty="0"/>
              <a:t>. </a:t>
            </a:r>
          </a:p>
          <a:p>
            <a:pPr marL="171450" indent="-171450">
              <a:buFont typeface="Arial" panose="020B0604020202020204" pitchFamily="34" charset="0"/>
              <a:buChar char="•"/>
            </a:pPr>
            <a:r>
              <a:rPr lang="en-US" dirty="0"/>
              <a:t>Die </a:t>
            </a:r>
            <a:r>
              <a:rPr lang="en-US" dirty="0" err="1"/>
              <a:t>sinsdeel</a:t>
            </a:r>
            <a:r>
              <a:rPr lang="en-US" dirty="0"/>
              <a:t> “die </a:t>
            </a:r>
            <a:r>
              <a:rPr lang="en-US" dirty="0" err="1"/>
              <a:t>meisie</a:t>
            </a:r>
            <a:r>
              <a:rPr lang="en-US" dirty="0"/>
              <a:t>” wat die </a:t>
            </a:r>
            <a:r>
              <a:rPr lang="en-US" dirty="0" err="1"/>
              <a:t>rol</a:t>
            </a:r>
            <a:r>
              <a:rPr lang="en-US" dirty="0"/>
              <a:t> van </a:t>
            </a:r>
            <a:r>
              <a:rPr lang="en-US" dirty="0" err="1"/>
              <a:t>doener</a:t>
            </a:r>
            <a:r>
              <a:rPr lang="en-US" dirty="0"/>
              <a:t>/agent in </a:t>
            </a:r>
            <a:r>
              <a:rPr lang="en-US" dirty="0" err="1"/>
              <a:t>voorbeeld</a:t>
            </a:r>
            <a:r>
              <a:rPr lang="en-US" dirty="0"/>
              <a:t> 1.1 het </a:t>
            </a:r>
            <a:r>
              <a:rPr lang="en-US" dirty="0" err="1"/>
              <a:t>en</a:t>
            </a:r>
            <a:r>
              <a:rPr lang="en-US" dirty="0"/>
              <a:t> as die </a:t>
            </a:r>
            <a:r>
              <a:rPr lang="en-US" dirty="0" err="1"/>
              <a:t>subjek</a:t>
            </a:r>
            <a:r>
              <a:rPr lang="en-US" dirty="0"/>
              <a:t>/</a:t>
            </a:r>
            <a:r>
              <a:rPr lang="en-US" dirty="0" err="1"/>
              <a:t>onderwerp</a:t>
            </a:r>
            <a:r>
              <a:rPr lang="en-US" dirty="0"/>
              <a:t> (S) </a:t>
            </a:r>
            <a:r>
              <a:rPr lang="en-US" dirty="0" err="1"/>
              <a:t>gebruik</a:t>
            </a:r>
            <a:r>
              <a:rPr lang="en-US" dirty="0"/>
              <a:t> word, word in </a:t>
            </a:r>
            <a:r>
              <a:rPr lang="en-US" dirty="0" err="1"/>
              <a:t>voorbeeld</a:t>
            </a:r>
            <a:r>
              <a:rPr lang="en-US" dirty="0"/>
              <a:t> 1.2 </a:t>
            </a:r>
            <a:r>
              <a:rPr lang="en-US" dirty="0" err="1"/>
              <a:t>na</a:t>
            </a:r>
            <a:r>
              <a:rPr lang="en-US" dirty="0"/>
              <a:t> ’n </a:t>
            </a:r>
            <a:r>
              <a:rPr lang="en-US" dirty="0" err="1"/>
              <a:t>bywoordelike</a:t>
            </a:r>
            <a:r>
              <a:rPr lang="en-US" dirty="0"/>
              <a:t> </a:t>
            </a:r>
            <a:r>
              <a:rPr lang="en-US" dirty="0" err="1"/>
              <a:t>bepaling</a:t>
            </a:r>
            <a:r>
              <a:rPr lang="en-US" dirty="0"/>
              <a:t> (B) </a:t>
            </a:r>
            <a:r>
              <a:rPr lang="en-US" dirty="0" err="1"/>
              <a:t>afgegradeer</a:t>
            </a:r>
            <a:r>
              <a:rPr lang="en-US" dirty="0"/>
              <a:t>, </a:t>
            </a:r>
            <a:r>
              <a:rPr lang="en-US" dirty="0" err="1"/>
              <a:t>omdat</a:t>
            </a:r>
            <a:r>
              <a:rPr lang="en-US" dirty="0"/>
              <a:t> </a:t>
            </a:r>
            <a:r>
              <a:rPr lang="en-US" dirty="0" err="1"/>
              <a:t>dit</a:t>
            </a:r>
            <a:r>
              <a:rPr lang="en-US" dirty="0"/>
              <a:t> </a:t>
            </a:r>
            <a:r>
              <a:rPr lang="en-US" dirty="0" err="1"/>
              <a:t>nie</a:t>
            </a:r>
            <a:r>
              <a:rPr lang="en-US" dirty="0"/>
              <a:t> </a:t>
            </a:r>
            <a:r>
              <a:rPr lang="en-US" dirty="0" err="1"/>
              <a:t>meer</a:t>
            </a:r>
            <a:r>
              <a:rPr lang="en-US" dirty="0"/>
              <a:t> die A-</a:t>
            </a:r>
            <a:r>
              <a:rPr lang="en-US" dirty="0" err="1"/>
              <a:t>lysster</a:t>
            </a:r>
            <a:r>
              <a:rPr lang="en-US" dirty="0"/>
              <a:t> van die sin is </a:t>
            </a:r>
            <a:r>
              <a:rPr lang="en-US" dirty="0" err="1"/>
              <a:t>nie</a:t>
            </a:r>
            <a:r>
              <a:rPr lang="en-US" dirty="0"/>
              <a:t>. </a:t>
            </a:r>
          </a:p>
          <a:p>
            <a:pPr marL="171450" indent="-171450">
              <a:buFont typeface="Arial" panose="020B0604020202020204" pitchFamily="34" charset="0"/>
              <a:buChar char="•"/>
            </a:pPr>
            <a:r>
              <a:rPr lang="en-US" dirty="0"/>
              <a:t>Ons het </a:t>
            </a:r>
            <a:r>
              <a:rPr lang="en-US" dirty="0" err="1"/>
              <a:t>gesê</a:t>
            </a:r>
            <a:r>
              <a:rPr lang="en-US" dirty="0"/>
              <a:t> </a:t>
            </a:r>
            <a:r>
              <a:rPr lang="en-US" dirty="0" err="1"/>
              <a:t>dat</a:t>
            </a:r>
            <a:r>
              <a:rPr lang="en-US" dirty="0"/>
              <a:t> </a:t>
            </a:r>
            <a:r>
              <a:rPr lang="en-US" dirty="0" err="1"/>
              <a:t>enige</a:t>
            </a:r>
            <a:r>
              <a:rPr lang="en-US" dirty="0"/>
              <a:t> </a:t>
            </a:r>
            <a:r>
              <a:rPr lang="en-US" dirty="0" err="1"/>
              <a:t>bywoordelike</a:t>
            </a:r>
            <a:r>
              <a:rPr lang="en-US" dirty="0"/>
              <a:t> </a:t>
            </a:r>
            <a:r>
              <a:rPr lang="en-US" dirty="0" err="1"/>
              <a:t>bepaling</a:t>
            </a:r>
            <a:r>
              <a:rPr lang="en-US" dirty="0"/>
              <a:t> </a:t>
            </a:r>
            <a:r>
              <a:rPr lang="en-US" dirty="0" err="1"/>
              <a:t>weggelaat</a:t>
            </a:r>
            <a:r>
              <a:rPr lang="en-US" dirty="0"/>
              <a:t> </a:t>
            </a:r>
            <a:r>
              <a:rPr lang="en-US" dirty="0" err="1"/>
              <a:t>kan</a:t>
            </a:r>
            <a:r>
              <a:rPr lang="en-US" dirty="0"/>
              <a:t> word – </a:t>
            </a:r>
            <a:r>
              <a:rPr lang="en-US" dirty="0" err="1"/>
              <a:t>dit</a:t>
            </a:r>
            <a:r>
              <a:rPr lang="en-US" dirty="0"/>
              <a:t> is </a:t>
            </a:r>
            <a:r>
              <a:rPr lang="en-US" dirty="0" err="1"/>
              <a:t>een</a:t>
            </a:r>
            <a:r>
              <a:rPr lang="en-US" dirty="0"/>
              <a:t> van die </a:t>
            </a:r>
            <a:r>
              <a:rPr lang="en-US" dirty="0" err="1"/>
              <a:t>bywoordelike</a:t>
            </a:r>
            <a:r>
              <a:rPr lang="en-US" dirty="0"/>
              <a:t> </a:t>
            </a:r>
            <a:r>
              <a:rPr lang="en-US" dirty="0" err="1"/>
              <a:t>bepaling</a:t>
            </a:r>
            <a:r>
              <a:rPr lang="en-US" dirty="0"/>
              <a:t> se </a:t>
            </a:r>
            <a:r>
              <a:rPr lang="en-US" dirty="0" err="1"/>
              <a:t>eienskappe</a:t>
            </a:r>
            <a:r>
              <a:rPr lang="en-US" dirty="0"/>
              <a:t>.</a:t>
            </a:r>
          </a:p>
          <a:p>
            <a:pPr marL="171450" indent="-171450">
              <a:buFont typeface="Arial" panose="020B0604020202020204" pitchFamily="34" charset="0"/>
              <a:buChar char="•"/>
            </a:pPr>
            <a:r>
              <a:rPr lang="en-US" dirty="0" err="1"/>
              <a:t>Daarom</a:t>
            </a:r>
            <a:r>
              <a:rPr lang="en-US" dirty="0"/>
              <a:t> </a:t>
            </a:r>
            <a:r>
              <a:rPr lang="en-US" dirty="0" err="1"/>
              <a:t>kan</a:t>
            </a:r>
            <a:r>
              <a:rPr lang="en-US" dirty="0"/>
              <a:t> </a:t>
            </a:r>
            <a:r>
              <a:rPr lang="en-US" dirty="0" err="1"/>
              <a:t>ons</a:t>
            </a:r>
            <a:r>
              <a:rPr lang="en-US" dirty="0"/>
              <a:t> net </a:t>
            </a:r>
            <a:r>
              <a:rPr lang="en-US" dirty="0" err="1"/>
              <a:t>sowel</a:t>
            </a:r>
            <a:r>
              <a:rPr lang="en-US" dirty="0"/>
              <a:t> “Die </a:t>
            </a:r>
            <a:r>
              <a:rPr lang="en-US" dirty="0" err="1"/>
              <a:t>kruieplantjies</a:t>
            </a:r>
            <a:r>
              <a:rPr lang="en-US" dirty="0"/>
              <a:t> word </a:t>
            </a:r>
            <a:r>
              <a:rPr lang="en-US" dirty="0" err="1"/>
              <a:t>geplant</a:t>
            </a:r>
            <a:r>
              <a:rPr lang="en-US" dirty="0"/>
              <a:t>” </a:t>
            </a:r>
            <a:r>
              <a:rPr lang="en-US" dirty="0" err="1"/>
              <a:t>skryf</a:t>
            </a:r>
            <a:r>
              <a:rPr lang="en-US" dirty="0"/>
              <a:t>. </a:t>
            </a:r>
          </a:p>
          <a:p>
            <a:pPr marL="171450" indent="-171450">
              <a:buFont typeface="Arial" panose="020B0604020202020204" pitchFamily="34" charset="0"/>
              <a:buChar char="•"/>
            </a:pPr>
            <a:r>
              <a:rPr lang="en-US" dirty="0" err="1"/>
              <a:t>Hierdie</a:t>
            </a:r>
            <a:r>
              <a:rPr lang="en-US" dirty="0"/>
              <a:t> </a:t>
            </a:r>
            <a:r>
              <a:rPr lang="en-US" dirty="0" err="1"/>
              <a:t>vorm</a:t>
            </a:r>
            <a:r>
              <a:rPr lang="en-US" dirty="0"/>
              <a:t> van die </a:t>
            </a:r>
            <a:r>
              <a:rPr lang="en-US" dirty="0" err="1"/>
              <a:t>lydende</a:t>
            </a:r>
            <a:r>
              <a:rPr lang="en-US" dirty="0"/>
              <a:t> </a:t>
            </a:r>
            <a:r>
              <a:rPr lang="en-US" dirty="0" err="1"/>
              <a:t>vorm</a:t>
            </a:r>
            <a:r>
              <a:rPr lang="en-US" dirty="0"/>
              <a:t> word die “</a:t>
            </a:r>
            <a:r>
              <a:rPr lang="en-US" dirty="0" err="1"/>
              <a:t>agentlose</a:t>
            </a:r>
            <a:r>
              <a:rPr lang="en-US" dirty="0"/>
              <a:t> </a:t>
            </a:r>
            <a:r>
              <a:rPr lang="en-US" dirty="0" err="1"/>
              <a:t>lydende</a:t>
            </a:r>
            <a:r>
              <a:rPr lang="en-US" dirty="0"/>
              <a:t> </a:t>
            </a:r>
            <a:r>
              <a:rPr lang="en-US" dirty="0" err="1"/>
              <a:t>vorm</a:t>
            </a:r>
            <a:r>
              <a:rPr lang="en-US" dirty="0"/>
              <a:t>”, “</a:t>
            </a:r>
            <a:r>
              <a:rPr lang="en-US" dirty="0" err="1"/>
              <a:t>gewone</a:t>
            </a:r>
            <a:r>
              <a:rPr lang="en-US" dirty="0"/>
              <a:t> </a:t>
            </a:r>
            <a:r>
              <a:rPr lang="en-US" dirty="0" err="1"/>
              <a:t>lydende</a:t>
            </a:r>
            <a:r>
              <a:rPr lang="en-US" dirty="0"/>
              <a:t> </a:t>
            </a:r>
            <a:r>
              <a:rPr lang="en-US" dirty="0" err="1"/>
              <a:t>vorm</a:t>
            </a:r>
            <a:r>
              <a:rPr lang="en-US" dirty="0"/>
              <a:t>” (</a:t>
            </a:r>
            <a:r>
              <a:rPr lang="en-US" dirty="0" err="1"/>
              <a:t>teenoor</a:t>
            </a:r>
            <a:r>
              <a:rPr lang="en-US" dirty="0"/>
              <a:t> die “lang </a:t>
            </a:r>
            <a:r>
              <a:rPr lang="en-US" dirty="0" err="1"/>
              <a:t>lydende</a:t>
            </a:r>
            <a:r>
              <a:rPr lang="en-US" dirty="0"/>
              <a:t> </a:t>
            </a:r>
            <a:r>
              <a:rPr lang="en-US" dirty="0" err="1"/>
              <a:t>vorm</a:t>
            </a:r>
            <a:r>
              <a:rPr lang="en-US" dirty="0"/>
              <a:t>” met die “</a:t>
            </a:r>
            <a:r>
              <a:rPr lang="en-US" dirty="0" err="1"/>
              <a:t>deur</a:t>
            </a:r>
            <a:r>
              <a:rPr lang="en-US" dirty="0"/>
              <a:t>”-</a:t>
            </a:r>
            <a:r>
              <a:rPr lang="en-US" dirty="0" err="1"/>
              <a:t>sinsdeel</a:t>
            </a:r>
            <a:r>
              <a:rPr lang="en-US" dirty="0"/>
              <a:t>) of “</a:t>
            </a:r>
            <a:r>
              <a:rPr lang="en-US" dirty="0" err="1"/>
              <a:t>kort</a:t>
            </a:r>
            <a:r>
              <a:rPr lang="en-US" dirty="0"/>
              <a:t> </a:t>
            </a:r>
            <a:r>
              <a:rPr lang="en-US" dirty="0" err="1"/>
              <a:t>lydende</a:t>
            </a:r>
            <a:r>
              <a:rPr lang="en-US" dirty="0"/>
              <a:t> </a:t>
            </a:r>
            <a:r>
              <a:rPr lang="en-US" dirty="0" err="1"/>
              <a:t>vorm</a:t>
            </a:r>
            <a:r>
              <a:rPr lang="en-US" dirty="0"/>
              <a:t>” (</a:t>
            </a:r>
            <a:r>
              <a:rPr lang="en-US" dirty="0" err="1"/>
              <a:t>na</a:t>
            </a:r>
            <a:r>
              <a:rPr lang="en-US" dirty="0"/>
              <a:t> </a:t>
            </a:r>
            <a:r>
              <a:rPr lang="en-US" dirty="0" err="1"/>
              <a:t>aanleiding</a:t>
            </a:r>
            <a:r>
              <a:rPr lang="en-US" dirty="0"/>
              <a:t> van die </a:t>
            </a:r>
            <a:r>
              <a:rPr lang="en-US" dirty="0" err="1"/>
              <a:t>Engelse</a:t>
            </a:r>
            <a:r>
              <a:rPr lang="en-US" dirty="0"/>
              <a:t> “short passive”) </a:t>
            </a:r>
            <a:r>
              <a:rPr lang="en-US" dirty="0" err="1"/>
              <a:t>genoem</a:t>
            </a:r>
            <a:r>
              <a:rPr lang="en-US" dirty="0"/>
              <a: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err="1"/>
              <a:t>Goed</a:t>
            </a:r>
            <a:r>
              <a:rPr lang="en-US" dirty="0"/>
              <a:t>, </a:t>
            </a:r>
            <a:r>
              <a:rPr lang="en-US" dirty="0" err="1"/>
              <a:t>ons</a:t>
            </a:r>
            <a:r>
              <a:rPr lang="en-US" dirty="0"/>
              <a:t> het </a:t>
            </a:r>
            <a:r>
              <a:rPr lang="en-US" dirty="0" err="1"/>
              <a:t>nou</a:t>
            </a:r>
            <a:r>
              <a:rPr lang="en-US" dirty="0"/>
              <a:t> </a:t>
            </a:r>
            <a:r>
              <a:rPr lang="en-US" dirty="0" err="1"/>
              <a:t>bepaal</a:t>
            </a:r>
            <a:r>
              <a:rPr lang="en-US" dirty="0"/>
              <a:t> </a:t>
            </a:r>
            <a:r>
              <a:rPr lang="en-US" dirty="0" err="1"/>
              <a:t>waarom</a:t>
            </a:r>
            <a:r>
              <a:rPr lang="en-US" dirty="0"/>
              <a:t> die </a:t>
            </a:r>
            <a:r>
              <a:rPr lang="en-US" dirty="0" err="1"/>
              <a:t>lydende</a:t>
            </a:r>
            <a:r>
              <a:rPr lang="en-US" dirty="0"/>
              <a:t> </a:t>
            </a:r>
            <a:r>
              <a:rPr lang="en-US" dirty="0" err="1"/>
              <a:t>vorm</a:t>
            </a:r>
            <a:r>
              <a:rPr lang="en-US" dirty="0"/>
              <a:t> </a:t>
            </a:r>
            <a:r>
              <a:rPr lang="en-US" dirty="0" err="1"/>
              <a:t>gebruik</a:t>
            </a:r>
            <a:r>
              <a:rPr lang="en-US" dirty="0"/>
              <a:t> word, </a:t>
            </a:r>
            <a:r>
              <a:rPr lang="en-US" dirty="0" err="1"/>
              <a:t>asook</a:t>
            </a:r>
            <a:r>
              <a:rPr lang="en-US" dirty="0"/>
              <a:t> die </a:t>
            </a:r>
            <a:r>
              <a:rPr lang="en-US" dirty="0" err="1"/>
              <a:t>veranderende</a:t>
            </a:r>
            <a:r>
              <a:rPr lang="en-US" dirty="0"/>
              <a:t> </a:t>
            </a:r>
            <a:r>
              <a:rPr lang="en-US" dirty="0" err="1"/>
              <a:t>funksies</a:t>
            </a:r>
            <a:r>
              <a:rPr lang="en-US" dirty="0"/>
              <a:t> van die </a:t>
            </a:r>
            <a:r>
              <a:rPr lang="en-US" dirty="0" err="1"/>
              <a:t>sinsdele</a:t>
            </a:r>
            <a:r>
              <a:rPr lang="en-US" dirty="0"/>
              <a:t> wat </a:t>
            </a:r>
            <a:r>
              <a:rPr lang="en-US" dirty="0" err="1"/>
              <a:t>daarin</a:t>
            </a:r>
            <a:r>
              <a:rPr lang="en-US" dirty="0"/>
              <a:t> </a:t>
            </a:r>
            <a:r>
              <a:rPr lang="en-US" dirty="0" err="1"/>
              <a:t>voorkom</a:t>
            </a:r>
            <a:r>
              <a:rPr lang="en-US" dirty="0"/>
              <a:t>. </a:t>
            </a:r>
          </a:p>
          <a:p>
            <a:endParaRPr lang="en-US" dirty="0"/>
          </a:p>
          <a:p>
            <a:r>
              <a:rPr lang="en-US" dirty="0"/>
              <a:t>Gee </a:t>
            </a:r>
            <a:r>
              <a:rPr lang="en-US" dirty="0" err="1"/>
              <a:t>nou</a:t>
            </a:r>
            <a:r>
              <a:rPr lang="en-US" dirty="0"/>
              <a:t> </a:t>
            </a:r>
            <a:r>
              <a:rPr lang="en-US" dirty="0" err="1"/>
              <a:t>aandag</a:t>
            </a:r>
            <a:r>
              <a:rPr lang="en-US" dirty="0"/>
              <a:t> </a:t>
            </a:r>
            <a:r>
              <a:rPr lang="en-US" dirty="0" err="1"/>
              <a:t>aan</a:t>
            </a:r>
            <a:r>
              <a:rPr lang="en-US" dirty="0"/>
              <a:t> </a:t>
            </a:r>
            <a:r>
              <a:rPr lang="en-US" b="1" dirty="0" err="1"/>
              <a:t>vorm</a:t>
            </a:r>
            <a:r>
              <a:rPr lang="en-US" dirty="0"/>
              <a:t>, met </a:t>
            </a:r>
            <a:r>
              <a:rPr lang="en-US" dirty="0" err="1"/>
              <a:t>ander</a:t>
            </a:r>
            <a:r>
              <a:rPr lang="en-US" dirty="0"/>
              <a:t> </a:t>
            </a:r>
            <a:r>
              <a:rPr lang="en-US" dirty="0" err="1"/>
              <a:t>woorde</a:t>
            </a:r>
            <a:r>
              <a:rPr lang="en-US" dirty="0"/>
              <a:t> die </a:t>
            </a:r>
            <a:r>
              <a:rPr lang="en-US" dirty="0" err="1"/>
              <a:t>wyse</a:t>
            </a:r>
            <a:r>
              <a:rPr lang="en-US" dirty="0"/>
              <a:t> </a:t>
            </a:r>
            <a:r>
              <a:rPr lang="en-US" b="1" dirty="0"/>
              <a:t>hoe die </a:t>
            </a:r>
            <a:r>
              <a:rPr lang="en-US" b="1" dirty="0" err="1"/>
              <a:t>werkwoorde</a:t>
            </a:r>
            <a:r>
              <a:rPr lang="en-US" b="1" dirty="0"/>
              <a:t> </a:t>
            </a:r>
            <a:r>
              <a:rPr lang="en-US" b="1" dirty="0" err="1"/>
              <a:t>verander</a:t>
            </a:r>
            <a:r>
              <a:rPr lang="en-US" dirty="0"/>
              <a:t>. </a:t>
            </a:r>
          </a:p>
          <a:p>
            <a:endParaRPr lang="en-US" dirty="0"/>
          </a:p>
          <a:p>
            <a:r>
              <a:rPr lang="en-US" dirty="0" err="1"/>
              <a:t>Gebruik</a:t>
            </a:r>
            <a:r>
              <a:rPr lang="en-US" dirty="0"/>
              <a:t> </a:t>
            </a:r>
            <a:r>
              <a:rPr lang="en-US" dirty="0" err="1"/>
              <a:t>hiervoor</a:t>
            </a:r>
            <a:r>
              <a:rPr lang="en-US" dirty="0"/>
              <a:t> </a:t>
            </a:r>
            <a:r>
              <a:rPr lang="en-US" dirty="0" err="1"/>
              <a:t>voorbeelde</a:t>
            </a:r>
            <a:r>
              <a:rPr lang="en-US" dirty="0"/>
              <a:t> 2.1 </a:t>
            </a:r>
            <a:r>
              <a:rPr lang="en-US" dirty="0" err="1"/>
              <a:t>en</a:t>
            </a:r>
            <a:r>
              <a:rPr lang="en-US" dirty="0"/>
              <a:t> 2.2, 3.1 </a:t>
            </a:r>
            <a:r>
              <a:rPr lang="en-US" dirty="0" err="1"/>
              <a:t>en</a:t>
            </a:r>
            <a:r>
              <a:rPr lang="en-US" dirty="0"/>
              <a:t> 3.2, </a:t>
            </a:r>
            <a:r>
              <a:rPr lang="en-US" dirty="0" err="1"/>
              <a:t>en</a:t>
            </a:r>
            <a:r>
              <a:rPr lang="en-US" dirty="0"/>
              <a:t> 4.1 </a:t>
            </a:r>
            <a:r>
              <a:rPr lang="en-US" dirty="0" err="1"/>
              <a:t>en</a:t>
            </a:r>
            <a:r>
              <a:rPr lang="en-US" dirty="0"/>
              <a:t> 4.2 in die STBOMP-</a:t>
            </a:r>
            <a:r>
              <a:rPr lang="en-US" dirty="0" err="1"/>
              <a:t>tabel</a:t>
            </a:r>
            <a:r>
              <a:rPr lang="en-US" dirty="0"/>
              <a:t>.</a:t>
            </a:r>
          </a:p>
          <a:p>
            <a:pPr marL="171450" indent="-171450">
              <a:buFont typeface="Arial" panose="020B0604020202020204" pitchFamily="34" charset="0"/>
              <a:buChar char="•"/>
            </a:pPr>
            <a:r>
              <a:rPr lang="en-US" dirty="0"/>
              <a:t>In </a:t>
            </a:r>
            <a:r>
              <a:rPr lang="en-US" dirty="0" err="1"/>
              <a:t>voorbeeld</a:t>
            </a:r>
            <a:r>
              <a:rPr lang="en-US" dirty="0"/>
              <a:t> 2.1 is die </a:t>
            </a:r>
            <a:r>
              <a:rPr lang="en-US" dirty="0" err="1"/>
              <a:t>werkwoord</a:t>
            </a:r>
            <a:r>
              <a:rPr lang="en-US" dirty="0"/>
              <a:t> “</a:t>
            </a:r>
            <a:r>
              <a:rPr lang="en-US" dirty="0" err="1"/>
              <a:t>bak</a:t>
            </a:r>
            <a:r>
              <a:rPr lang="en-US" dirty="0"/>
              <a:t>” in die </a:t>
            </a:r>
            <a:r>
              <a:rPr lang="en-US" dirty="0" err="1"/>
              <a:t>teenwoordigetydsvorm</a:t>
            </a:r>
            <a:r>
              <a:rPr lang="en-US" dirty="0"/>
              <a:t>. </a:t>
            </a:r>
            <a:r>
              <a:rPr lang="en-US" dirty="0" err="1"/>
              <a:t>Dit</a:t>
            </a:r>
            <a:r>
              <a:rPr lang="en-US" dirty="0"/>
              <a:t> dui </a:t>
            </a:r>
            <a:r>
              <a:rPr lang="en-US" dirty="0" err="1"/>
              <a:t>daarop</a:t>
            </a:r>
            <a:r>
              <a:rPr lang="en-US" dirty="0"/>
              <a:t> </a:t>
            </a:r>
            <a:r>
              <a:rPr lang="en-US" dirty="0" err="1"/>
              <a:t>dat</a:t>
            </a:r>
            <a:r>
              <a:rPr lang="en-US" dirty="0"/>
              <a:t> die </a:t>
            </a:r>
            <a:r>
              <a:rPr lang="en-US" dirty="0" err="1"/>
              <a:t>bakker</a:t>
            </a:r>
            <a:r>
              <a:rPr lang="en-US" dirty="0"/>
              <a:t> </a:t>
            </a:r>
            <a:r>
              <a:rPr lang="en-US" dirty="0" err="1"/>
              <a:t>nog</a:t>
            </a:r>
            <a:r>
              <a:rPr lang="en-US" dirty="0"/>
              <a:t> </a:t>
            </a:r>
            <a:r>
              <a:rPr lang="en-US" dirty="0" err="1"/>
              <a:t>besig</a:t>
            </a:r>
            <a:r>
              <a:rPr lang="en-US" dirty="0"/>
              <a:t> is om </a:t>
            </a:r>
            <a:r>
              <a:rPr lang="en-US" dirty="0" err="1"/>
              <a:t>te</a:t>
            </a:r>
            <a:r>
              <a:rPr lang="en-US" dirty="0"/>
              <a:t> </a:t>
            </a:r>
            <a:r>
              <a:rPr lang="en-US" dirty="0" err="1"/>
              <a:t>bak</a:t>
            </a:r>
            <a:r>
              <a:rPr lang="en-US" dirty="0"/>
              <a:t>. Om in die </a:t>
            </a:r>
            <a:r>
              <a:rPr lang="en-US" dirty="0" err="1"/>
              <a:t>lydende</a:t>
            </a:r>
            <a:r>
              <a:rPr lang="en-US" dirty="0"/>
              <a:t> </a:t>
            </a:r>
            <a:r>
              <a:rPr lang="en-US" dirty="0" err="1"/>
              <a:t>vorm</a:t>
            </a:r>
            <a:r>
              <a:rPr lang="en-US" dirty="0"/>
              <a:t> (2.2) </a:t>
            </a:r>
            <a:r>
              <a:rPr lang="en-US" dirty="0" err="1"/>
              <a:t>aan</a:t>
            </a:r>
            <a:r>
              <a:rPr lang="en-US" dirty="0"/>
              <a:t> </a:t>
            </a:r>
            <a:r>
              <a:rPr lang="en-US" dirty="0" err="1"/>
              <a:t>te</a:t>
            </a:r>
            <a:r>
              <a:rPr lang="en-US" dirty="0"/>
              <a:t> dui </a:t>
            </a:r>
            <a:r>
              <a:rPr lang="en-US" dirty="0" err="1"/>
              <a:t>dat</a:t>
            </a:r>
            <a:r>
              <a:rPr lang="en-US" dirty="0"/>
              <a:t> die </a:t>
            </a:r>
            <a:r>
              <a:rPr lang="en-US" dirty="0" err="1"/>
              <a:t>handeling</a:t>
            </a:r>
            <a:r>
              <a:rPr lang="en-US" dirty="0"/>
              <a:t> van </a:t>
            </a:r>
            <a:r>
              <a:rPr lang="en-US" dirty="0" err="1"/>
              <a:t>bak</a:t>
            </a:r>
            <a:r>
              <a:rPr lang="en-US" dirty="0"/>
              <a:t> steeds </a:t>
            </a:r>
            <a:r>
              <a:rPr lang="en-US" dirty="0" err="1"/>
              <a:t>besig</a:t>
            </a:r>
            <a:r>
              <a:rPr lang="en-US" dirty="0"/>
              <a:t> is om </a:t>
            </a:r>
            <a:r>
              <a:rPr lang="en-US" dirty="0" err="1"/>
              <a:t>plaas</a:t>
            </a:r>
            <a:r>
              <a:rPr lang="en-US" dirty="0"/>
              <a:t> </a:t>
            </a:r>
            <a:r>
              <a:rPr lang="en-US" dirty="0" err="1"/>
              <a:t>te</a:t>
            </a:r>
            <a:r>
              <a:rPr lang="en-US" dirty="0"/>
              <a:t> </a:t>
            </a:r>
            <a:r>
              <a:rPr lang="en-US" dirty="0" err="1"/>
              <a:t>vind</a:t>
            </a:r>
            <a:r>
              <a:rPr lang="en-US" dirty="0"/>
              <a:t>, </a:t>
            </a:r>
            <a:r>
              <a:rPr lang="en-US" dirty="0" err="1"/>
              <a:t>moet</a:t>
            </a:r>
            <a:r>
              <a:rPr lang="en-US" dirty="0"/>
              <a:t> ’n </a:t>
            </a:r>
            <a:r>
              <a:rPr lang="en-US" dirty="0" err="1"/>
              <a:t>spesifieke</a:t>
            </a:r>
            <a:r>
              <a:rPr lang="en-US" dirty="0"/>
              <a:t> </a:t>
            </a:r>
            <a:r>
              <a:rPr lang="en-US" dirty="0" err="1"/>
              <a:t>werkwoord</a:t>
            </a:r>
            <a:r>
              <a:rPr lang="en-US" dirty="0"/>
              <a:t> </a:t>
            </a:r>
            <a:r>
              <a:rPr lang="en-US" dirty="0" err="1"/>
              <a:t>gebruik</a:t>
            </a:r>
            <a:r>
              <a:rPr lang="en-US" dirty="0"/>
              <a:t> word. </a:t>
            </a:r>
            <a:r>
              <a:rPr lang="en-US" dirty="0" err="1"/>
              <a:t>Hiervoor</a:t>
            </a:r>
            <a:r>
              <a:rPr lang="en-US" dirty="0"/>
              <a:t> </a:t>
            </a:r>
            <a:r>
              <a:rPr lang="en-US" dirty="0" err="1"/>
              <a:t>sal</a:t>
            </a:r>
            <a:r>
              <a:rPr lang="en-US" dirty="0"/>
              <a:t> “word” </a:t>
            </a:r>
            <a:r>
              <a:rPr lang="en-US" dirty="0" err="1"/>
              <a:t>gebruik</a:t>
            </a:r>
            <a:r>
              <a:rPr lang="en-US" dirty="0"/>
              <a:t> </a:t>
            </a:r>
            <a:r>
              <a:rPr lang="en-US" dirty="0" err="1"/>
              <a:t>moet</a:t>
            </a:r>
            <a:r>
              <a:rPr lang="en-US" dirty="0"/>
              <a:t> word. Laat die </a:t>
            </a:r>
            <a:r>
              <a:rPr lang="en-US" dirty="0" err="1"/>
              <a:t>leerders</a:t>
            </a:r>
            <a:r>
              <a:rPr lang="en-US" dirty="0"/>
              <a:t> “word” </a:t>
            </a:r>
            <a:r>
              <a:rPr lang="en-US" dirty="0" err="1"/>
              <a:t>omkring</a:t>
            </a:r>
            <a:r>
              <a:rPr lang="en-US" dirty="0"/>
              <a:t>. </a:t>
            </a:r>
            <a:r>
              <a:rPr lang="en-US" dirty="0" err="1"/>
              <a:t>Daarby</a:t>
            </a:r>
            <a:r>
              <a:rPr lang="en-US" dirty="0"/>
              <a:t> </a:t>
            </a:r>
            <a:r>
              <a:rPr lang="en-US" dirty="0" err="1"/>
              <a:t>kry</a:t>
            </a:r>
            <a:r>
              <a:rPr lang="en-US" dirty="0"/>
              <a:t> die </a:t>
            </a:r>
            <a:r>
              <a:rPr lang="en-US" dirty="0" err="1"/>
              <a:t>hoofwerkwoord</a:t>
            </a:r>
            <a:r>
              <a:rPr lang="en-US" dirty="0"/>
              <a:t> (</a:t>
            </a:r>
            <a:r>
              <a:rPr lang="en-US" dirty="0" err="1"/>
              <a:t>naamlik</a:t>
            </a:r>
            <a:r>
              <a:rPr lang="en-US" dirty="0"/>
              <a:t> “</a:t>
            </a:r>
            <a:r>
              <a:rPr lang="en-US" dirty="0" err="1"/>
              <a:t>bak</a:t>
            </a:r>
            <a:r>
              <a:rPr lang="en-US" dirty="0"/>
              <a:t>”) die </a:t>
            </a:r>
            <a:r>
              <a:rPr lang="en-US" dirty="0" err="1"/>
              <a:t>voorvoegsel</a:t>
            </a:r>
            <a:r>
              <a:rPr lang="en-US" dirty="0"/>
              <a:t> “</a:t>
            </a:r>
            <a:r>
              <a:rPr lang="en-US" dirty="0" err="1"/>
              <a:t>ge</a:t>
            </a:r>
            <a:r>
              <a:rPr lang="en-US" dirty="0"/>
              <a:t>-”. Laat die </a:t>
            </a:r>
            <a:r>
              <a:rPr lang="en-US" dirty="0" err="1"/>
              <a:t>leerders</a:t>
            </a:r>
            <a:r>
              <a:rPr lang="en-US" dirty="0"/>
              <a:t> </a:t>
            </a:r>
            <a:r>
              <a:rPr lang="en-US" dirty="0" err="1"/>
              <a:t>dit</a:t>
            </a:r>
            <a:r>
              <a:rPr lang="en-US" dirty="0"/>
              <a:t> </a:t>
            </a:r>
            <a:r>
              <a:rPr lang="en-US" dirty="0" err="1"/>
              <a:t>byvoeg</a:t>
            </a:r>
            <a:r>
              <a:rPr lang="en-US" dirty="0"/>
              <a:t>.</a:t>
            </a:r>
          </a:p>
          <a:p>
            <a:pPr marL="171450" indent="-171450">
              <a:buFont typeface="Arial" panose="020B0604020202020204" pitchFamily="34" charset="0"/>
              <a:buChar char="•"/>
            </a:pPr>
            <a:r>
              <a:rPr lang="en-US" dirty="0"/>
              <a:t>In </a:t>
            </a:r>
            <a:r>
              <a:rPr lang="en-US" dirty="0" err="1"/>
              <a:t>voorbeeld</a:t>
            </a:r>
            <a:r>
              <a:rPr lang="en-US" dirty="0"/>
              <a:t> 3.1, die </a:t>
            </a:r>
            <a:r>
              <a:rPr lang="en-US" dirty="0" err="1"/>
              <a:t>bedrywende</a:t>
            </a:r>
            <a:r>
              <a:rPr lang="en-US" dirty="0"/>
              <a:t> </a:t>
            </a:r>
            <a:r>
              <a:rPr lang="en-US" dirty="0" err="1"/>
              <a:t>vorm</a:t>
            </a:r>
            <a:r>
              <a:rPr lang="en-US" dirty="0"/>
              <a:t>, word “het </a:t>
            </a:r>
            <a:r>
              <a:rPr lang="en-US" dirty="0" err="1"/>
              <a:t>gekoop</a:t>
            </a:r>
            <a:r>
              <a:rPr lang="en-US" dirty="0"/>
              <a:t>” </a:t>
            </a:r>
            <a:r>
              <a:rPr lang="en-US" dirty="0" err="1"/>
              <a:t>gebruik</a:t>
            </a:r>
            <a:r>
              <a:rPr lang="en-US" dirty="0"/>
              <a:t>: “Johan het ’n motor </a:t>
            </a:r>
            <a:r>
              <a:rPr lang="en-US" dirty="0" err="1"/>
              <a:t>gekoop</a:t>
            </a:r>
            <a:r>
              <a:rPr lang="en-US" dirty="0"/>
              <a:t>.” Die </a:t>
            </a:r>
            <a:r>
              <a:rPr lang="en-US" dirty="0" err="1"/>
              <a:t>handeling</a:t>
            </a:r>
            <a:r>
              <a:rPr lang="en-US" dirty="0"/>
              <a:t> is reeds </a:t>
            </a:r>
            <a:r>
              <a:rPr lang="en-US" dirty="0" err="1"/>
              <a:t>afgehandel</a:t>
            </a:r>
            <a:r>
              <a:rPr lang="en-US" dirty="0"/>
              <a:t>. Om </a:t>
            </a:r>
            <a:r>
              <a:rPr lang="en-US" dirty="0" err="1"/>
              <a:t>hierdie</a:t>
            </a:r>
            <a:r>
              <a:rPr lang="en-US" dirty="0"/>
              <a:t> </a:t>
            </a:r>
            <a:r>
              <a:rPr lang="en-US" dirty="0" err="1"/>
              <a:t>voltooidheid</a:t>
            </a:r>
            <a:r>
              <a:rPr lang="en-US" dirty="0"/>
              <a:t> in die </a:t>
            </a:r>
            <a:r>
              <a:rPr lang="en-US" dirty="0" err="1"/>
              <a:t>lydende</a:t>
            </a:r>
            <a:r>
              <a:rPr lang="en-US" dirty="0"/>
              <a:t> </a:t>
            </a:r>
            <a:r>
              <a:rPr lang="en-US" dirty="0" err="1"/>
              <a:t>vorm</a:t>
            </a:r>
            <a:r>
              <a:rPr lang="en-US" dirty="0"/>
              <a:t> (3.2) </a:t>
            </a:r>
            <a:r>
              <a:rPr lang="en-US" dirty="0" err="1"/>
              <a:t>aan</a:t>
            </a:r>
            <a:r>
              <a:rPr lang="en-US" dirty="0"/>
              <a:t> </a:t>
            </a:r>
            <a:r>
              <a:rPr lang="en-US" dirty="0" err="1"/>
              <a:t>te</a:t>
            </a:r>
            <a:r>
              <a:rPr lang="en-US" dirty="0"/>
              <a:t> dui, </a:t>
            </a:r>
            <a:r>
              <a:rPr lang="en-US" dirty="0" err="1"/>
              <a:t>kan</a:t>
            </a:r>
            <a:r>
              <a:rPr lang="en-US" dirty="0"/>
              <a:t> “word” </a:t>
            </a:r>
            <a:r>
              <a:rPr lang="en-US" dirty="0" err="1"/>
              <a:t>nie</a:t>
            </a:r>
            <a:r>
              <a:rPr lang="en-US" dirty="0"/>
              <a:t> </a:t>
            </a:r>
            <a:r>
              <a:rPr lang="en-US" dirty="0" err="1"/>
              <a:t>meer</a:t>
            </a:r>
            <a:r>
              <a:rPr lang="en-US" dirty="0"/>
              <a:t> </a:t>
            </a:r>
            <a:r>
              <a:rPr lang="en-US" dirty="0" err="1"/>
              <a:t>gebruik</a:t>
            </a:r>
            <a:r>
              <a:rPr lang="en-US" dirty="0"/>
              <a:t> word </a:t>
            </a:r>
            <a:r>
              <a:rPr lang="en-US" dirty="0" err="1"/>
              <a:t>nie</a:t>
            </a:r>
            <a:r>
              <a:rPr lang="en-US" dirty="0"/>
              <a:t>, maar </a:t>
            </a:r>
            <a:r>
              <a:rPr lang="en-US" dirty="0" err="1"/>
              <a:t>wel</a:t>
            </a:r>
            <a:r>
              <a:rPr lang="en-US" dirty="0"/>
              <a:t> “is”. Laat die </a:t>
            </a:r>
            <a:r>
              <a:rPr lang="en-US" dirty="0" err="1"/>
              <a:t>leerders</a:t>
            </a:r>
            <a:r>
              <a:rPr lang="en-US" dirty="0"/>
              <a:t> “is” </a:t>
            </a:r>
            <a:r>
              <a:rPr lang="en-US" dirty="0" err="1"/>
              <a:t>omkring</a:t>
            </a:r>
            <a:r>
              <a:rPr lang="en-US" dirty="0"/>
              <a:t>. </a:t>
            </a:r>
            <a:r>
              <a:rPr lang="en-US" dirty="0" err="1"/>
              <a:t>Daarby</a:t>
            </a:r>
            <a:r>
              <a:rPr lang="en-US" dirty="0"/>
              <a:t> </a:t>
            </a:r>
            <a:r>
              <a:rPr lang="en-US" dirty="0" err="1"/>
              <a:t>behou</a:t>
            </a:r>
            <a:r>
              <a:rPr lang="en-US" dirty="0"/>
              <a:t> die </a:t>
            </a:r>
            <a:r>
              <a:rPr lang="en-US" dirty="0" err="1"/>
              <a:t>hoofwerkwoord</a:t>
            </a:r>
            <a:r>
              <a:rPr lang="en-US" dirty="0"/>
              <a:t> </a:t>
            </a:r>
            <a:r>
              <a:rPr lang="en-US" dirty="0" err="1"/>
              <a:t>sy</a:t>
            </a:r>
            <a:r>
              <a:rPr lang="en-US" dirty="0"/>
              <a:t> </a:t>
            </a:r>
            <a:r>
              <a:rPr lang="en-US" dirty="0" err="1"/>
              <a:t>verledetydsaanduidende</a:t>
            </a:r>
            <a:r>
              <a:rPr lang="en-US" dirty="0"/>
              <a:t> “</a:t>
            </a:r>
            <a:r>
              <a:rPr lang="en-US" dirty="0" err="1"/>
              <a:t>ge</a:t>
            </a:r>
            <a:r>
              <a:rPr lang="en-US" dirty="0"/>
              <a:t>-”. Laat die </a:t>
            </a:r>
            <a:r>
              <a:rPr lang="en-US" dirty="0" err="1"/>
              <a:t>leerders</a:t>
            </a:r>
            <a:r>
              <a:rPr lang="en-US" dirty="0"/>
              <a:t> die “</a:t>
            </a:r>
            <a:r>
              <a:rPr lang="en-US" dirty="0" err="1"/>
              <a:t>ge</a:t>
            </a:r>
            <a:r>
              <a:rPr lang="en-US" dirty="0"/>
              <a:t>-” van “</a:t>
            </a:r>
            <a:r>
              <a:rPr lang="en-US" dirty="0" err="1"/>
              <a:t>gekoop</a:t>
            </a:r>
            <a:r>
              <a:rPr lang="en-US" dirty="0"/>
              <a:t>” </a:t>
            </a:r>
            <a:r>
              <a:rPr lang="en-US" dirty="0" err="1"/>
              <a:t>omkring</a:t>
            </a:r>
            <a:r>
              <a:rPr lang="en-US" dirty="0"/>
              <a:t>.</a:t>
            </a:r>
          </a:p>
          <a:p>
            <a:pPr marL="171450" indent="-171450">
              <a:buFont typeface="Arial" panose="020B0604020202020204" pitchFamily="34" charset="0"/>
              <a:buChar char="•"/>
            </a:pPr>
            <a:r>
              <a:rPr lang="en-US" dirty="0"/>
              <a:t>In </a:t>
            </a:r>
            <a:r>
              <a:rPr lang="en-US" dirty="0" err="1"/>
              <a:t>voorbeeld</a:t>
            </a:r>
            <a:r>
              <a:rPr lang="en-US" dirty="0"/>
              <a:t> 4.1, die </a:t>
            </a:r>
            <a:r>
              <a:rPr lang="en-US" dirty="0" err="1"/>
              <a:t>bedrywende</a:t>
            </a:r>
            <a:r>
              <a:rPr lang="en-US" dirty="0"/>
              <a:t> </a:t>
            </a:r>
            <a:r>
              <a:rPr lang="en-US" dirty="0" err="1"/>
              <a:t>vorm</a:t>
            </a:r>
            <a:r>
              <a:rPr lang="en-US" dirty="0"/>
              <a:t>, word ’n </a:t>
            </a:r>
            <a:r>
              <a:rPr lang="en-US" dirty="0" err="1"/>
              <a:t>hulpwerkwoord</a:t>
            </a:r>
            <a:r>
              <a:rPr lang="en-US" dirty="0"/>
              <a:t> van </a:t>
            </a:r>
            <a:r>
              <a:rPr lang="en-US" dirty="0" err="1"/>
              <a:t>wyse</a:t>
            </a:r>
            <a:r>
              <a:rPr lang="en-US" dirty="0"/>
              <a:t> of ’n </a:t>
            </a:r>
            <a:r>
              <a:rPr lang="en-US" dirty="0" err="1"/>
              <a:t>modale</a:t>
            </a:r>
            <a:r>
              <a:rPr lang="en-US" dirty="0"/>
              <a:t> </a:t>
            </a:r>
            <a:r>
              <a:rPr lang="en-US" dirty="0" err="1"/>
              <a:t>hulpwerkwoord</a:t>
            </a:r>
            <a:r>
              <a:rPr lang="en-US" dirty="0"/>
              <a:t> (</a:t>
            </a:r>
            <a:r>
              <a:rPr lang="en-US" dirty="0" err="1"/>
              <a:t>naamlik</a:t>
            </a:r>
            <a:r>
              <a:rPr lang="en-US" dirty="0"/>
              <a:t> “</a:t>
            </a:r>
            <a:r>
              <a:rPr lang="en-US" dirty="0" err="1"/>
              <a:t>moet</a:t>
            </a:r>
            <a:r>
              <a:rPr lang="en-US" dirty="0"/>
              <a:t>”) </a:t>
            </a:r>
            <a:r>
              <a:rPr lang="en-US" dirty="0" err="1"/>
              <a:t>gebruik</a:t>
            </a:r>
            <a:r>
              <a:rPr lang="en-US" dirty="0"/>
              <a:t>: “Die man </a:t>
            </a:r>
            <a:r>
              <a:rPr lang="en-US" dirty="0" err="1"/>
              <a:t>moet</a:t>
            </a:r>
            <a:r>
              <a:rPr lang="en-US" dirty="0"/>
              <a:t> </a:t>
            </a:r>
            <a:r>
              <a:rPr lang="en-US" dirty="0" err="1"/>
              <a:t>elke</a:t>
            </a:r>
            <a:r>
              <a:rPr lang="en-US" dirty="0"/>
              <a:t> </a:t>
            </a:r>
            <a:r>
              <a:rPr lang="en-US" dirty="0" err="1"/>
              <a:t>dag</a:t>
            </a:r>
            <a:r>
              <a:rPr lang="en-US" dirty="0"/>
              <a:t> </a:t>
            </a:r>
            <a:r>
              <a:rPr lang="en-US" dirty="0" err="1"/>
              <a:t>koerant</a:t>
            </a:r>
            <a:r>
              <a:rPr lang="en-US" dirty="0"/>
              <a:t> lees.”  In die </a:t>
            </a:r>
            <a:r>
              <a:rPr lang="en-US" dirty="0" err="1"/>
              <a:t>lydende</a:t>
            </a:r>
            <a:r>
              <a:rPr lang="en-US" dirty="0"/>
              <a:t> </a:t>
            </a:r>
            <a:r>
              <a:rPr lang="en-US" dirty="0" err="1"/>
              <a:t>vorm</a:t>
            </a:r>
            <a:r>
              <a:rPr lang="en-US" dirty="0"/>
              <a:t> (4.2) word “</a:t>
            </a:r>
            <a:r>
              <a:rPr lang="en-US" dirty="0" err="1"/>
              <a:t>moet</a:t>
            </a:r>
            <a:r>
              <a:rPr lang="en-US" dirty="0"/>
              <a:t>” </a:t>
            </a:r>
            <a:r>
              <a:rPr lang="en-US" dirty="0" err="1"/>
              <a:t>behou</a:t>
            </a:r>
            <a:r>
              <a:rPr lang="en-US" dirty="0"/>
              <a:t>. </a:t>
            </a:r>
            <a:r>
              <a:rPr lang="en-US" dirty="0" err="1"/>
              <a:t>Wys</a:t>
            </a:r>
            <a:r>
              <a:rPr lang="en-US" dirty="0"/>
              <a:t> </a:t>
            </a:r>
            <a:r>
              <a:rPr lang="en-US" dirty="0" err="1"/>
              <a:t>daarop</a:t>
            </a:r>
            <a:r>
              <a:rPr lang="en-US" dirty="0"/>
              <a:t> </a:t>
            </a:r>
            <a:r>
              <a:rPr lang="en-US" dirty="0" err="1"/>
              <a:t>vir</a:t>
            </a:r>
            <a:r>
              <a:rPr lang="en-US" dirty="0"/>
              <a:t> die </a:t>
            </a:r>
            <a:r>
              <a:rPr lang="en-US" dirty="0" err="1"/>
              <a:t>leerders</a:t>
            </a:r>
            <a:r>
              <a:rPr lang="en-US" dirty="0"/>
              <a:t>. Die  </a:t>
            </a:r>
            <a:r>
              <a:rPr lang="en-US" dirty="0" err="1"/>
              <a:t>hoofwerkwoord</a:t>
            </a:r>
            <a:r>
              <a:rPr lang="en-US" dirty="0"/>
              <a:t> </a:t>
            </a:r>
            <a:r>
              <a:rPr lang="en-US" dirty="0" err="1"/>
              <a:t>kry</a:t>
            </a:r>
            <a:r>
              <a:rPr lang="en-US" dirty="0"/>
              <a:t> die </a:t>
            </a:r>
            <a:r>
              <a:rPr lang="en-US" dirty="0" err="1"/>
              <a:t>voorvoegsel</a:t>
            </a:r>
            <a:r>
              <a:rPr lang="en-US" dirty="0"/>
              <a:t> “</a:t>
            </a:r>
            <a:r>
              <a:rPr lang="en-US" dirty="0" err="1"/>
              <a:t>ge</a:t>
            </a:r>
            <a:r>
              <a:rPr lang="en-US" dirty="0"/>
              <a:t>-”. Laat die </a:t>
            </a:r>
            <a:r>
              <a:rPr lang="en-US" dirty="0" err="1"/>
              <a:t>leerders</a:t>
            </a:r>
            <a:r>
              <a:rPr lang="en-US" dirty="0"/>
              <a:t> </a:t>
            </a:r>
            <a:r>
              <a:rPr lang="en-US" dirty="0" err="1"/>
              <a:t>dit</a:t>
            </a:r>
            <a:r>
              <a:rPr lang="en-US" dirty="0"/>
              <a:t> </a:t>
            </a:r>
            <a:r>
              <a:rPr lang="en-US" dirty="0" err="1"/>
              <a:t>byvoeg</a:t>
            </a:r>
            <a:r>
              <a:rPr lang="en-US" dirty="0"/>
              <a:t>, </a:t>
            </a:r>
            <a:r>
              <a:rPr lang="en-US" dirty="0" err="1"/>
              <a:t>en</a:t>
            </a:r>
            <a:r>
              <a:rPr lang="en-US" dirty="0"/>
              <a:t> die </a:t>
            </a:r>
            <a:r>
              <a:rPr lang="en-US" dirty="0" err="1"/>
              <a:t>woord</a:t>
            </a:r>
            <a:r>
              <a:rPr lang="en-US" dirty="0"/>
              <a:t> “word” word </a:t>
            </a:r>
            <a:r>
              <a:rPr lang="en-US" dirty="0" err="1"/>
              <a:t>ná</a:t>
            </a:r>
            <a:r>
              <a:rPr lang="en-US" dirty="0"/>
              <a:t> die </a:t>
            </a:r>
            <a:r>
              <a:rPr lang="en-US" dirty="0" err="1"/>
              <a:t>hoofwerkwoord</a:t>
            </a:r>
            <a:r>
              <a:rPr lang="en-US" dirty="0"/>
              <a:t> </a:t>
            </a:r>
            <a:r>
              <a:rPr lang="en-US" dirty="0" err="1"/>
              <a:t>gebruik</a:t>
            </a:r>
            <a:r>
              <a:rPr lang="en-US" dirty="0"/>
              <a:t>. Laat die </a:t>
            </a:r>
            <a:r>
              <a:rPr lang="en-US" dirty="0" err="1"/>
              <a:t>leerders</a:t>
            </a:r>
            <a:r>
              <a:rPr lang="en-US" dirty="0"/>
              <a:t> </a:t>
            </a:r>
            <a:r>
              <a:rPr lang="en-US" dirty="0" err="1"/>
              <a:t>dit</a:t>
            </a:r>
            <a:r>
              <a:rPr lang="en-US" dirty="0"/>
              <a:t> </a:t>
            </a:r>
            <a:r>
              <a:rPr lang="en-US" dirty="0" err="1"/>
              <a:t>byvoeg</a:t>
            </a:r>
            <a:r>
              <a:rPr lang="en-US" dirty="0"/>
              <a:t>. </a:t>
            </a:r>
            <a:r>
              <a:rPr lang="en-US" dirty="0" err="1"/>
              <a:t>Hierdie</a:t>
            </a:r>
            <a:r>
              <a:rPr lang="en-US" dirty="0"/>
              <a:t> “word” is </a:t>
            </a:r>
            <a:r>
              <a:rPr lang="en-US" dirty="0" err="1"/>
              <a:t>dieselfde</a:t>
            </a:r>
            <a:r>
              <a:rPr lang="en-US" dirty="0"/>
              <a:t> “word” as wat in 2.2 </a:t>
            </a:r>
            <a:r>
              <a:rPr lang="en-US" dirty="0" err="1"/>
              <a:t>gebruik</a:t>
            </a:r>
            <a:r>
              <a:rPr lang="en-US" dirty="0"/>
              <a:t> is. </a:t>
            </a:r>
            <a:r>
              <a:rPr lang="en-US" dirty="0" err="1"/>
              <a:t>Albei</a:t>
            </a:r>
            <a:r>
              <a:rPr lang="en-US" dirty="0"/>
              <a:t> is </a:t>
            </a:r>
            <a:r>
              <a:rPr lang="en-US" dirty="0" err="1"/>
              <a:t>hulpwerkwoorde</a:t>
            </a:r>
            <a:r>
              <a:rPr lang="en-US" dirty="0"/>
              <a:t> van </a:t>
            </a:r>
            <a:r>
              <a:rPr lang="en-US" dirty="0" err="1"/>
              <a:t>vorm</a:t>
            </a:r>
            <a:r>
              <a:rPr lang="en-US" dirty="0"/>
              <a:t>, net </a:t>
            </a:r>
            <a:r>
              <a:rPr lang="en-US" dirty="0" err="1"/>
              <a:t>soos</a:t>
            </a:r>
            <a:r>
              <a:rPr lang="en-US" dirty="0"/>
              <a:t> “is” in </a:t>
            </a:r>
            <a:r>
              <a:rPr lang="en-US" dirty="0" err="1"/>
              <a:t>voorbeeld</a:t>
            </a:r>
            <a:r>
              <a:rPr lang="en-US" dirty="0"/>
              <a:t> 3.2 </a:t>
            </a:r>
            <a:r>
              <a:rPr lang="en-US" dirty="0" err="1"/>
              <a:t>ook</a:t>
            </a:r>
            <a:r>
              <a:rPr lang="en-US" dirty="0"/>
              <a:t> ’n </a:t>
            </a:r>
            <a:r>
              <a:rPr lang="en-US" dirty="0" err="1"/>
              <a:t>hulpwerkwoord</a:t>
            </a:r>
            <a:r>
              <a:rPr lang="en-US" dirty="0"/>
              <a:t> van </a:t>
            </a:r>
            <a:r>
              <a:rPr lang="en-US" dirty="0" err="1"/>
              <a:t>vorm</a:t>
            </a:r>
            <a:r>
              <a:rPr lang="en-US" dirty="0"/>
              <a:t> is.</a:t>
            </a:r>
          </a:p>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err="1"/>
              <a:t>Sover</a:t>
            </a:r>
            <a:r>
              <a:rPr lang="en-US" dirty="0"/>
              <a:t> is ’n </a:t>
            </a:r>
            <a:r>
              <a:rPr lang="en-US" dirty="0" err="1"/>
              <a:t>oorhoofse</a:t>
            </a:r>
            <a:r>
              <a:rPr lang="en-US" dirty="0"/>
              <a:t> rede </a:t>
            </a:r>
            <a:r>
              <a:rPr lang="en-US" dirty="0" err="1"/>
              <a:t>gegee</a:t>
            </a:r>
            <a:r>
              <a:rPr lang="en-US" dirty="0"/>
              <a:t> </a:t>
            </a:r>
            <a:r>
              <a:rPr lang="en-US" dirty="0" err="1"/>
              <a:t>waarom</a:t>
            </a:r>
            <a:r>
              <a:rPr lang="en-US" dirty="0"/>
              <a:t> die </a:t>
            </a:r>
            <a:r>
              <a:rPr lang="en-US" dirty="0" err="1"/>
              <a:t>lydende</a:t>
            </a:r>
            <a:r>
              <a:rPr lang="en-US" dirty="0"/>
              <a:t> </a:t>
            </a:r>
            <a:r>
              <a:rPr lang="en-US" dirty="0" err="1"/>
              <a:t>vorm</a:t>
            </a:r>
            <a:r>
              <a:rPr lang="en-US" dirty="0"/>
              <a:t> </a:t>
            </a:r>
            <a:r>
              <a:rPr lang="en-US" dirty="0" err="1"/>
              <a:t>gebruik</a:t>
            </a:r>
            <a:r>
              <a:rPr lang="en-US" dirty="0"/>
              <a:t> sou word, </a:t>
            </a:r>
            <a:r>
              <a:rPr lang="en-US" dirty="0" err="1"/>
              <a:t>naamlik</a:t>
            </a:r>
            <a:r>
              <a:rPr lang="en-US" dirty="0"/>
              <a:t> </a:t>
            </a:r>
            <a:r>
              <a:rPr lang="en-US" dirty="0" err="1"/>
              <a:t>vir</a:t>
            </a:r>
            <a:r>
              <a:rPr lang="en-US" dirty="0"/>
              <a:t> </a:t>
            </a:r>
            <a:r>
              <a:rPr lang="en-US" dirty="0" err="1"/>
              <a:t>fokusverskuiwing</a:t>
            </a:r>
            <a:r>
              <a:rPr lang="en-US" dirty="0"/>
              <a:t>. Daar is </a:t>
            </a:r>
            <a:r>
              <a:rPr lang="en-US" dirty="0" err="1"/>
              <a:t>egter</a:t>
            </a:r>
            <a:r>
              <a:rPr lang="en-US" dirty="0"/>
              <a:t> </a:t>
            </a:r>
            <a:r>
              <a:rPr lang="en-US" dirty="0" err="1"/>
              <a:t>ander</a:t>
            </a:r>
            <a:r>
              <a:rPr lang="en-US" dirty="0"/>
              <a:t> redes </a:t>
            </a:r>
            <a:r>
              <a:rPr lang="en-US" dirty="0" err="1"/>
              <a:t>waarom</a:t>
            </a:r>
            <a:r>
              <a:rPr lang="en-US" dirty="0"/>
              <a:t> die </a:t>
            </a:r>
            <a:r>
              <a:rPr lang="en-US" dirty="0" err="1"/>
              <a:t>lydende</a:t>
            </a:r>
            <a:r>
              <a:rPr lang="en-US" dirty="0"/>
              <a:t> </a:t>
            </a:r>
            <a:r>
              <a:rPr lang="en-US" dirty="0" err="1"/>
              <a:t>vorm</a:t>
            </a:r>
            <a:r>
              <a:rPr lang="en-US" dirty="0"/>
              <a:t> (of </a:t>
            </a:r>
            <a:r>
              <a:rPr lang="en-US" dirty="0" err="1"/>
              <a:t>passiefvorm</a:t>
            </a:r>
            <a:r>
              <a:rPr lang="en-US" dirty="0"/>
              <a:t>) met die </a:t>
            </a:r>
            <a:r>
              <a:rPr lang="en-US" dirty="0" err="1"/>
              <a:t>pasiënt</a:t>
            </a:r>
            <a:r>
              <a:rPr lang="en-US" dirty="0"/>
              <a:t>, die </a:t>
            </a:r>
            <a:r>
              <a:rPr lang="en-US" dirty="0" err="1"/>
              <a:t>sinsdeel</a:t>
            </a:r>
            <a:r>
              <a:rPr lang="en-US" dirty="0"/>
              <a:t> wat dui op </a:t>
            </a:r>
            <a:r>
              <a:rPr lang="en-US" dirty="0" err="1"/>
              <a:t>wie</a:t>
            </a:r>
            <a:r>
              <a:rPr lang="en-US" dirty="0"/>
              <a:t>/wat </a:t>
            </a:r>
            <a:r>
              <a:rPr lang="en-US" dirty="0" err="1"/>
              <a:t>deur</a:t>
            </a:r>
            <a:r>
              <a:rPr lang="en-US" dirty="0"/>
              <a:t> die </a:t>
            </a:r>
            <a:r>
              <a:rPr lang="en-US" dirty="0" err="1"/>
              <a:t>handeling</a:t>
            </a:r>
            <a:r>
              <a:rPr lang="en-US" dirty="0"/>
              <a:t> </a:t>
            </a:r>
            <a:r>
              <a:rPr lang="en-US" dirty="0" err="1"/>
              <a:t>geraak</a:t>
            </a:r>
            <a:r>
              <a:rPr lang="en-US" dirty="0"/>
              <a:t> word, </a:t>
            </a:r>
            <a:r>
              <a:rPr lang="en-US" dirty="0" err="1"/>
              <a:t>kan</a:t>
            </a:r>
            <a:r>
              <a:rPr lang="en-US" dirty="0"/>
              <a:t> begin. </a:t>
            </a:r>
          </a:p>
          <a:p>
            <a:r>
              <a:rPr lang="en-US" dirty="0"/>
              <a:t> </a:t>
            </a:r>
          </a:p>
          <a:p>
            <a:pPr marL="171450" indent="-171450">
              <a:buFont typeface="Arial" panose="020B0604020202020204" pitchFamily="34" charset="0"/>
              <a:buChar char="•"/>
            </a:pPr>
            <a:r>
              <a:rPr lang="en-US" dirty="0" err="1"/>
              <a:t>Wanneer</a:t>
            </a:r>
            <a:r>
              <a:rPr lang="en-US" dirty="0"/>
              <a:t> ek </a:t>
            </a:r>
            <a:r>
              <a:rPr lang="en-US" dirty="0" err="1"/>
              <a:t>uit</a:t>
            </a:r>
            <a:r>
              <a:rPr lang="en-US" dirty="0"/>
              <a:t> die </a:t>
            </a:r>
            <a:r>
              <a:rPr lang="en-US" dirty="0" err="1"/>
              <a:t>winkelsentrum</a:t>
            </a:r>
            <a:r>
              <a:rPr lang="en-US" dirty="0"/>
              <a:t> </a:t>
            </a:r>
            <a:r>
              <a:rPr lang="en-US" dirty="0" err="1"/>
              <a:t>kom</a:t>
            </a:r>
            <a:r>
              <a:rPr lang="en-US" dirty="0"/>
              <a:t> </a:t>
            </a:r>
            <a:r>
              <a:rPr lang="en-US" dirty="0" err="1"/>
              <a:t>en</a:t>
            </a:r>
            <a:r>
              <a:rPr lang="en-US" dirty="0"/>
              <a:t> </a:t>
            </a:r>
            <a:r>
              <a:rPr lang="en-US" dirty="0" err="1"/>
              <a:t>opmerk</a:t>
            </a:r>
            <a:r>
              <a:rPr lang="en-US" dirty="0"/>
              <a:t> </a:t>
            </a:r>
            <a:r>
              <a:rPr lang="en-US" dirty="0" err="1"/>
              <a:t>dat</a:t>
            </a:r>
            <a:r>
              <a:rPr lang="en-US" dirty="0"/>
              <a:t> my </a:t>
            </a:r>
            <a:r>
              <a:rPr lang="en-US" dirty="0" err="1"/>
              <a:t>ruit</a:t>
            </a:r>
            <a:r>
              <a:rPr lang="en-US" dirty="0"/>
              <a:t> </a:t>
            </a:r>
            <a:r>
              <a:rPr lang="en-US" dirty="0" err="1"/>
              <a:t>stukkend</a:t>
            </a:r>
            <a:r>
              <a:rPr lang="en-US" dirty="0"/>
              <a:t> is </a:t>
            </a:r>
            <a:r>
              <a:rPr lang="en-US" dirty="0" err="1"/>
              <a:t>en</a:t>
            </a:r>
            <a:r>
              <a:rPr lang="en-US" dirty="0"/>
              <a:t> ek </a:t>
            </a:r>
            <a:r>
              <a:rPr lang="en-US" dirty="0" err="1"/>
              <a:t>nie</a:t>
            </a:r>
            <a:r>
              <a:rPr lang="en-US" dirty="0"/>
              <a:t> </a:t>
            </a:r>
            <a:r>
              <a:rPr lang="en-US" dirty="0" err="1"/>
              <a:t>kan</a:t>
            </a:r>
            <a:r>
              <a:rPr lang="en-US" dirty="0"/>
              <a:t> </a:t>
            </a:r>
            <a:r>
              <a:rPr lang="en-US" dirty="0" err="1"/>
              <a:t>aandui</a:t>
            </a:r>
            <a:r>
              <a:rPr lang="en-US" dirty="0"/>
              <a:t> </a:t>
            </a:r>
            <a:r>
              <a:rPr lang="en-US" dirty="0" err="1"/>
              <a:t>wie</a:t>
            </a:r>
            <a:r>
              <a:rPr lang="en-US" dirty="0"/>
              <a:t> </a:t>
            </a:r>
            <a:r>
              <a:rPr lang="en-US" dirty="0" err="1"/>
              <a:t>daarvoor</a:t>
            </a:r>
            <a:r>
              <a:rPr lang="en-US" dirty="0"/>
              <a:t> </a:t>
            </a:r>
            <a:r>
              <a:rPr lang="en-US" dirty="0" err="1"/>
              <a:t>verantwoordelik</a:t>
            </a:r>
            <a:r>
              <a:rPr lang="en-US" dirty="0"/>
              <a:t> is </a:t>
            </a:r>
            <a:r>
              <a:rPr lang="en-US" dirty="0" err="1"/>
              <a:t>nie</a:t>
            </a:r>
            <a:r>
              <a:rPr lang="en-US" dirty="0"/>
              <a:t>, </a:t>
            </a:r>
            <a:r>
              <a:rPr lang="en-US" dirty="0" err="1"/>
              <a:t>sal</a:t>
            </a:r>
            <a:r>
              <a:rPr lang="en-US" dirty="0"/>
              <a:t> die </a:t>
            </a:r>
            <a:r>
              <a:rPr lang="en-US" dirty="0" err="1"/>
              <a:t>lydende</a:t>
            </a:r>
            <a:r>
              <a:rPr lang="en-US" dirty="0"/>
              <a:t> </a:t>
            </a:r>
            <a:r>
              <a:rPr lang="en-US" dirty="0" err="1"/>
              <a:t>vorm</a:t>
            </a:r>
            <a:r>
              <a:rPr lang="en-US" dirty="0"/>
              <a:t> </a:t>
            </a:r>
            <a:r>
              <a:rPr lang="en-US" dirty="0" err="1"/>
              <a:t>waarskynlik</a:t>
            </a:r>
            <a:r>
              <a:rPr lang="en-US" dirty="0"/>
              <a:t> </a:t>
            </a:r>
            <a:r>
              <a:rPr lang="en-US" dirty="0" err="1"/>
              <a:t>gebruik</a:t>
            </a:r>
            <a:r>
              <a:rPr lang="en-US" dirty="0"/>
              <a:t> word, </a:t>
            </a:r>
            <a:r>
              <a:rPr lang="en-US" dirty="0" err="1"/>
              <a:t>byvoorbeeld</a:t>
            </a:r>
            <a:r>
              <a:rPr lang="en-US" dirty="0"/>
              <a:t> “My </a:t>
            </a:r>
            <a:r>
              <a:rPr lang="en-US" dirty="0" err="1"/>
              <a:t>ruit</a:t>
            </a:r>
            <a:r>
              <a:rPr lang="en-US" dirty="0"/>
              <a:t> is </a:t>
            </a:r>
            <a:r>
              <a:rPr lang="en-US" dirty="0" err="1"/>
              <a:t>gebreek</a:t>
            </a:r>
            <a:r>
              <a:rPr lang="en-US" dirty="0"/>
              <a:t>”. </a:t>
            </a:r>
          </a:p>
          <a:p>
            <a:pPr marL="171450" indent="-171450">
              <a:buFont typeface="Arial" panose="020B0604020202020204" pitchFamily="34" charset="0"/>
              <a:buChar char="•"/>
            </a:pPr>
            <a:r>
              <a:rPr lang="en-US" dirty="0" err="1"/>
              <a:t>Wanneer</a:t>
            </a:r>
            <a:r>
              <a:rPr lang="en-US" dirty="0"/>
              <a:t> </a:t>
            </a:r>
            <a:r>
              <a:rPr lang="en-US" dirty="0" err="1"/>
              <a:t>jy</a:t>
            </a:r>
            <a:r>
              <a:rPr lang="en-US" dirty="0"/>
              <a:t> </a:t>
            </a:r>
            <a:r>
              <a:rPr lang="en-US" dirty="0" err="1"/>
              <a:t>nie</a:t>
            </a:r>
            <a:r>
              <a:rPr lang="en-US" dirty="0"/>
              <a:t> </a:t>
            </a:r>
            <a:r>
              <a:rPr lang="en-US" dirty="0" err="1"/>
              <a:t>genoeg</a:t>
            </a:r>
            <a:r>
              <a:rPr lang="en-US" dirty="0"/>
              <a:t> </a:t>
            </a:r>
            <a:r>
              <a:rPr lang="en-US" dirty="0" err="1"/>
              <a:t>getuienis</a:t>
            </a:r>
            <a:r>
              <a:rPr lang="en-US" dirty="0"/>
              <a:t> het </a:t>
            </a:r>
            <a:r>
              <a:rPr lang="en-US" dirty="0" err="1"/>
              <a:t>nie</a:t>
            </a:r>
            <a:r>
              <a:rPr lang="en-US" dirty="0"/>
              <a:t>. </a:t>
            </a:r>
            <a:r>
              <a:rPr lang="en-US" dirty="0" err="1"/>
              <a:t>Wanneer</a:t>
            </a:r>
            <a:r>
              <a:rPr lang="en-US" dirty="0"/>
              <a:t> </a:t>
            </a:r>
            <a:r>
              <a:rPr lang="en-US" dirty="0" err="1"/>
              <a:t>iemand</a:t>
            </a:r>
            <a:r>
              <a:rPr lang="en-US" dirty="0"/>
              <a:t> </a:t>
            </a:r>
            <a:r>
              <a:rPr lang="en-US" dirty="0" err="1"/>
              <a:t>vermoor</a:t>
            </a:r>
            <a:r>
              <a:rPr lang="en-US" dirty="0"/>
              <a:t> is, </a:t>
            </a:r>
            <a:r>
              <a:rPr lang="en-US" dirty="0" err="1"/>
              <a:t>sal</a:t>
            </a:r>
            <a:r>
              <a:rPr lang="en-US" dirty="0"/>
              <a:t> die </a:t>
            </a:r>
            <a:r>
              <a:rPr lang="en-US" dirty="0" err="1"/>
              <a:t>titel</a:t>
            </a:r>
            <a:r>
              <a:rPr lang="en-US" dirty="0"/>
              <a:t> van die </a:t>
            </a:r>
            <a:r>
              <a:rPr lang="en-US" dirty="0" err="1"/>
              <a:t>koerantberig</a:t>
            </a:r>
            <a:r>
              <a:rPr lang="en-US" dirty="0"/>
              <a:t> </a:t>
            </a:r>
            <a:r>
              <a:rPr lang="en-US" dirty="0" err="1"/>
              <a:t>moontlik</a:t>
            </a:r>
            <a:r>
              <a:rPr lang="en-US" dirty="0"/>
              <a:t> </a:t>
            </a:r>
            <a:r>
              <a:rPr lang="en-US" dirty="0" err="1"/>
              <a:t>eerder</a:t>
            </a:r>
            <a:r>
              <a:rPr lang="en-US" dirty="0"/>
              <a:t> “</a:t>
            </a:r>
            <a:r>
              <a:rPr lang="en-US" dirty="0" err="1"/>
              <a:t>Karien</a:t>
            </a:r>
            <a:r>
              <a:rPr lang="en-US" dirty="0"/>
              <a:t> van den Merwe is </a:t>
            </a:r>
            <a:r>
              <a:rPr lang="en-US" dirty="0" err="1"/>
              <a:t>gisteraand</a:t>
            </a:r>
            <a:r>
              <a:rPr lang="en-US" dirty="0"/>
              <a:t> </a:t>
            </a:r>
            <a:r>
              <a:rPr lang="en-US" dirty="0" err="1"/>
              <a:t>vermoor</a:t>
            </a:r>
            <a:r>
              <a:rPr lang="en-US" dirty="0"/>
              <a:t>” wees in </a:t>
            </a:r>
            <a:r>
              <a:rPr lang="en-US" dirty="0" err="1"/>
              <a:t>plaas</a:t>
            </a:r>
            <a:r>
              <a:rPr lang="en-US" dirty="0"/>
              <a:t> van “Piet Steenkamp het </a:t>
            </a:r>
            <a:r>
              <a:rPr lang="en-US" dirty="0" err="1"/>
              <a:t>gisteraand</a:t>
            </a:r>
            <a:r>
              <a:rPr lang="en-US" dirty="0"/>
              <a:t> </a:t>
            </a:r>
            <a:r>
              <a:rPr lang="en-US" dirty="0" err="1"/>
              <a:t>Karien</a:t>
            </a:r>
            <a:r>
              <a:rPr lang="en-US" dirty="0"/>
              <a:t> van den Merwe </a:t>
            </a:r>
            <a:r>
              <a:rPr lang="en-US" dirty="0" err="1"/>
              <a:t>vermoor</a:t>
            </a:r>
            <a:r>
              <a:rPr lang="en-US" dirty="0"/>
              <a:t>”. </a:t>
            </a:r>
            <a:r>
              <a:rPr lang="en-US" dirty="0" err="1"/>
              <a:t>Waarom</a:t>
            </a:r>
            <a:r>
              <a:rPr lang="en-US" dirty="0"/>
              <a:t>? </a:t>
            </a:r>
            <a:r>
              <a:rPr lang="en-US" dirty="0" err="1"/>
              <a:t>Omdat</a:t>
            </a:r>
            <a:r>
              <a:rPr lang="en-US" dirty="0"/>
              <a:t> </a:t>
            </a:r>
            <a:r>
              <a:rPr lang="en-US" dirty="0" err="1"/>
              <a:t>dit</a:t>
            </a:r>
            <a:r>
              <a:rPr lang="en-US" dirty="0"/>
              <a:t> </a:t>
            </a:r>
            <a:r>
              <a:rPr lang="en-US" dirty="0" err="1"/>
              <a:t>onwaarskynlik</a:t>
            </a:r>
            <a:r>
              <a:rPr lang="en-US" dirty="0"/>
              <a:t> is </a:t>
            </a:r>
            <a:r>
              <a:rPr lang="en-US" dirty="0" err="1"/>
              <a:t>dat</a:t>
            </a:r>
            <a:r>
              <a:rPr lang="en-US" dirty="0"/>
              <a:t> die </a:t>
            </a:r>
            <a:r>
              <a:rPr lang="en-US" dirty="0" err="1"/>
              <a:t>verslaggewer</a:t>
            </a:r>
            <a:r>
              <a:rPr lang="en-US" dirty="0"/>
              <a:t> </a:t>
            </a:r>
            <a:r>
              <a:rPr lang="en-US" dirty="0" err="1"/>
              <a:t>oor</a:t>
            </a:r>
            <a:r>
              <a:rPr lang="en-US" dirty="0"/>
              <a:t> </a:t>
            </a:r>
            <a:r>
              <a:rPr lang="en-US" dirty="0" err="1"/>
              <a:t>genoegsame</a:t>
            </a:r>
            <a:r>
              <a:rPr lang="en-US" dirty="0"/>
              <a:t> </a:t>
            </a:r>
            <a:r>
              <a:rPr lang="en-US" dirty="0" err="1"/>
              <a:t>getuienis</a:t>
            </a:r>
            <a:r>
              <a:rPr lang="en-US" dirty="0"/>
              <a:t> </a:t>
            </a:r>
            <a:r>
              <a:rPr lang="en-US" dirty="0" err="1"/>
              <a:t>beskik</a:t>
            </a:r>
            <a:r>
              <a:rPr lang="en-US" dirty="0"/>
              <a:t> om </a:t>
            </a:r>
            <a:r>
              <a:rPr lang="en-US" dirty="0" err="1"/>
              <a:t>seker</a:t>
            </a:r>
            <a:r>
              <a:rPr lang="en-US" dirty="0"/>
              <a:t> </a:t>
            </a:r>
            <a:r>
              <a:rPr lang="en-US" dirty="0" err="1"/>
              <a:t>te</a:t>
            </a:r>
            <a:r>
              <a:rPr lang="en-US" dirty="0"/>
              <a:t> wees </a:t>
            </a:r>
            <a:r>
              <a:rPr lang="en-US" dirty="0" err="1"/>
              <a:t>dat</a:t>
            </a:r>
            <a:r>
              <a:rPr lang="en-US" dirty="0"/>
              <a:t> Piet Steenkamp die </a:t>
            </a:r>
            <a:r>
              <a:rPr lang="en-US" dirty="0" err="1"/>
              <a:t>moord</a:t>
            </a:r>
            <a:r>
              <a:rPr lang="en-US" dirty="0"/>
              <a:t> </a:t>
            </a:r>
            <a:r>
              <a:rPr lang="en-US" dirty="0" err="1"/>
              <a:t>gepleeg</a:t>
            </a:r>
            <a:r>
              <a:rPr lang="en-US" dirty="0"/>
              <a:t> het </a:t>
            </a:r>
            <a:r>
              <a:rPr lang="en-US" dirty="0" err="1"/>
              <a:t>en</a:t>
            </a:r>
            <a:r>
              <a:rPr lang="en-US" dirty="0"/>
              <a:t> </a:t>
            </a:r>
            <a:r>
              <a:rPr lang="en-US" dirty="0" err="1"/>
              <a:t>omdat</a:t>
            </a:r>
            <a:r>
              <a:rPr lang="en-US" dirty="0"/>
              <a:t> </a:t>
            </a:r>
            <a:r>
              <a:rPr lang="en-US" dirty="0" err="1"/>
              <a:t>daar</a:t>
            </a:r>
            <a:r>
              <a:rPr lang="en-US" dirty="0"/>
              <a:t> </a:t>
            </a:r>
            <a:r>
              <a:rPr lang="en-US" dirty="0" err="1"/>
              <a:t>vir</a:t>
            </a:r>
            <a:r>
              <a:rPr lang="en-US" dirty="0"/>
              <a:t> die </a:t>
            </a:r>
            <a:r>
              <a:rPr lang="en-US" dirty="0" err="1"/>
              <a:t>uitspraak</a:t>
            </a:r>
            <a:r>
              <a:rPr lang="en-US" dirty="0"/>
              <a:t> van die </a:t>
            </a:r>
            <a:r>
              <a:rPr lang="en-US" dirty="0" err="1"/>
              <a:t>hof</a:t>
            </a:r>
            <a:r>
              <a:rPr lang="en-US" dirty="0"/>
              <a:t> </a:t>
            </a:r>
            <a:r>
              <a:rPr lang="en-US" dirty="0" err="1"/>
              <a:t>gewag</a:t>
            </a:r>
            <a:r>
              <a:rPr lang="en-US" dirty="0"/>
              <a:t> </a:t>
            </a:r>
            <a:r>
              <a:rPr lang="en-US" dirty="0" err="1"/>
              <a:t>moet</a:t>
            </a:r>
            <a:r>
              <a:rPr lang="en-US" dirty="0"/>
              <a:t> word, </a:t>
            </a:r>
            <a:r>
              <a:rPr lang="en-US" dirty="0" err="1"/>
              <a:t>voordat</a:t>
            </a:r>
            <a:r>
              <a:rPr lang="en-US" dirty="0"/>
              <a:t> so ’n </a:t>
            </a:r>
            <a:r>
              <a:rPr lang="en-US" dirty="0" err="1"/>
              <a:t>bewering</a:t>
            </a:r>
            <a:r>
              <a:rPr lang="en-US" dirty="0"/>
              <a:t> </a:t>
            </a:r>
            <a:r>
              <a:rPr lang="en-US" dirty="0" err="1"/>
              <a:t>gepubliseer</a:t>
            </a:r>
            <a:r>
              <a:rPr lang="en-US" dirty="0"/>
              <a:t> mag word. ’n </a:t>
            </a:r>
            <a:r>
              <a:rPr lang="en-US" dirty="0" err="1"/>
              <a:t>Bykomende</a:t>
            </a:r>
            <a:r>
              <a:rPr lang="en-US" dirty="0"/>
              <a:t> rede is </a:t>
            </a:r>
            <a:r>
              <a:rPr lang="en-US" dirty="0" err="1"/>
              <a:t>dat</a:t>
            </a:r>
            <a:r>
              <a:rPr lang="en-US" dirty="0"/>
              <a:t> die </a:t>
            </a:r>
            <a:r>
              <a:rPr lang="en-US" dirty="0" err="1"/>
              <a:t>slagoffer</a:t>
            </a:r>
            <a:r>
              <a:rPr lang="en-US" dirty="0"/>
              <a:t> die </a:t>
            </a:r>
            <a:r>
              <a:rPr lang="en-US" dirty="0" err="1"/>
              <a:t>fokus</a:t>
            </a:r>
            <a:r>
              <a:rPr lang="en-US" dirty="0"/>
              <a:t> is; </a:t>
            </a:r>
            <a:r>
              <a:rPr lang="en-US" dirty="0" err="1"/>
              <a:t>nie</a:t>
            </a:r>
            <a:r>
              <a:rPr lang="en-US" dirty="0"/>
              <a:t> die </a:t>
            </a:r>
            <a:r>
              <a:rPr lang="en-US" dirty="0" err="1"/>
              <a:t>identiteit</a:t>
            </a:r>
            <a:r>
              <a:rPr lang="en-US" dirty="0"/>
              <a:t> van die </a:t>
            </a:r>
            <a:r>
              <a:rPr lang="en-US" dirty="0" err="1"/>
              <a:t>moordenaar</a:t>
            </a:r>
            <a:r>
              <a:rPr lang="en-US" dirty="0"/>
              <a:t> </a:t>
            </a:r>
            <a:r>
              <a:rPr lang="en-US" dirty="0" err="1"/>
              <a:t>nie</a:t>
            </a:r>
            <a:r>
              <a:rPr lang="en-US" dirty="0"/>
              <a:t>.</a:t>
            </a:r>
          </a:p>
          <a:p>
            <a:pPr marL="171450" indent="-171450">
              <a:buFont typeface="Arial" panose="020B0604020202020204" pitchFamily="34" charset="0"/>
              <a:buChar char="•"/>
            </a:pPr>
            <a:r>
              <a:rPr lang="en-US" dirty="0" err="1"/>
              <a:t>Wanneer</a:t>
            </a:r>
            <a:r>
              <a:rPr lang="en-US" dirty="0"/>
              <a:t> die </a:t>
            </a:r>
            <a:r>
              <a:rPr lang="en-US" dirty="0" err="1"/>
              <a:t>persoon</a:t>
            </a:r>
            <a:r>
              <a:rPr lang="en-US" dirty="0"/>
              <a:t> wat die </a:t>
            </a:r>
            <a:r>
              <a:rPr lang="en-US" dirty="0" err="1"/>
              <a:t>handeling</a:t>
            </a:r>
            <a:r>
              <a:rPr lang="en-US" dirty="0"/>
              <a:t> </a:t>
            </a:r>
            <a:r>
              <a:rPr lang="en-US" dirty="0" err="1"/>
              <a:t>uitvoer</a:t>
            </a:r>
            <a:r>
              <a:rPr lang="en-US" dirty="0"/>
              <a:t>, minder </a:t>
            </a:r>
            <a:r>
              <a:rPr lang="en-US" dirty="0" err="1"/>
              <a:t>belangrik</a:t>
            </a:r>
            <a:r>
              <a:rPr lang="en-US" dirty="0"/>
              <a:t> of </a:t>
            </a:r>
            <a:r>
              <a:rPr lang="en-US" dirty="0" err="1"/>
              <a:t>vanselfsprekend</a:t>
            </a:r>
            <a:r>
              <a:rPr lang="en-US" dirty="0"/>
              <a:t> is, word die </a:t>
            </a:r>
            <a:r>
              <a:rPr lang="en-US" dirty="0" err="1"/>
              <a:t>lydende</a:t>
            </a:r>
            <a:r>
              <a:rPr lang="en-US" dirty="0"/>
              <a:t> </a:t>
            </a:r>
            <a:r>
              <a:rPr lang="en-US" dirty="0" err="1"/>
              <a:t>vorm</a:t>
            </a:r>
            <a:r>
              <a:rPr lang="en-US" dirty="0"/>
              <a:t> </a:t>
            </a:r>
            <a:r>
              <a:rPr lang="en-US" dirty="0" err="1"/>
              <a:t>ook</a:t>
            </a:r>
            <a:r>
              <a:rPr lang="en-US" dirty="0"/>
              <a:t> </a:t>
            </a:r>
            <a:r>
              <a:rPr lang="en-US" dirty="0" err="1"/>
              <a:t>gebruik</a:t>
            </a:r>
            <a:r>
              <a:rPr lang="en-US" dirty="0"/>
              <a:t>, </a:t>
            </a:r>
            <a:r>
              <a:rPr lang="en-US" dirty="0" err="1"/>
              <a:t>byvoorbeeld</a:t>
            </a:r>
            <a:r>
              <a:rPr lang="en-US" dirty="0"/>
              <a:t> “</a:t>
            </a:r>
            <a:r>
              <a:rPr lang="en-US" dirty="0" err="1"/>
              <a:t>Nuwe</a:t>
            </a:r>
            <a:r>
              <a:rPr lang="en-US" dirty="0"/>
              <a:t> </a:t>
            </a:r>
            <a:r>
              <a:rPr lang="en-US" dirty="0" err="1"/>
              <a:t>skole</a:t>
            </a:r>
            <a:r>
              <a:rPr lang="en-US" dirty="0"/>
              <a:t> word </a:t>
            </a:r>
            <a:r>
              <a:rPr lang="en-US" dirty="0" err="1"/>
              <a:t>nie</a:t>
            </a:r>
            <a:r>
              <a:rPr lang="en-US" dirty="0"/>
              <a:t> </a:t>
            </a:r>
            <a:r>
              <a:rPr lang="en-US" dirty="0" err="1"/>
              <a:t>nou</a:t>
            </a:r>
            <a:r>
              <a:rPr lang="en-US" dirty="0"/>
              <a:t> </a:t>
            </a:r>
            <a:r>
              <a:rPr lang="en-US" dirty="0" err="1"/>
              <a:t>geskep</a:t>
            </a:r>
            <a:r>
              <a:rPr lang="en-US" dirty="0"/>
              <a:t> </a:t>
            </a:r>
            <a:r>
              <a:rPr lang="en-US" dirty="0" err="1"/>
              <a:t>nie</a:t>
            </a:r>
            <a:r>
              <a:rPr lang="en-US" dirty="0"/>
              <a:t>” in </a:t>
            </a:r>
            <a:r>
              <a:rPr lang="en-US" dirty="0" err="1"/>
              <a:t>plaas</a:t>
            </a:r>
            <a:r>
              <a:rPr lang="en-US" dirty="0"/>
              <a:t> van “Die </a:t>
            </a:r>
            <a:r>
              <a:rPr lang="en-US" dirty="0" err="1"/>
              <a:t>staat</a:t>
            </a:r>
            <a:r>
              <a:rPr lang="en-US" dirty="0"/>
              <a:t> skep </a:t>
            </a:r>
            <a:r>
              <a:rPr lang="en-US" dirty="0" err="1"/>
              <a:t>nie</a:t>
            </a:r>
            <a:r>
              <a:rPr lang="en-US" dirty="0"/>
              <a:t> </a:t>
            </a:r>
            <a:r>
              <a:rPr lang="en-US" dirty="0" err="1"/>
              <a:t>nou</a:t>
            </a:r>
            <a:r>
              <a:rPr lang="en-US" dirty="0"/>
              <a:t> </a:t>
            </a:r>
            <a:r>
              <a:rPr lang="en-US" dirty="0" err="1"/>
              <a:t>nuwe</a:t>
            </a:r>
            <a:r>
              <a:rPr lang="en-US" dirty="0"/>
              <a:t> </a:t>
            </a:r>
            <a:r>
              <a:rPr lang="en-US" dirty="0" err="1"/>
              <a:t>skole</a:t>
            </a:r>
            <a:r>
              <a:rPr lang="en-US" dirty="0"/>
              <a:t> </a:t>
            </a:r>
            <a:r>
              <a:rPr lang="en-US" dirty="0" err="1"/>
              <a:t>nie</a:t>
            </a:r>
            <a:r>
              <a:rPr lang="en-US" dirty="0"/>
              <a:t>”. Hier is die </a:t>
            </a:r>
            <a:r>
              <a:rPr lang="en-US" dirty="0" err="1"/>
              <a:t>ontwikkelaars</a:t>
            </a:r>
            <a:r>
              <a:rPr lang="en-US" dirty="0"/>
              <a:t> van die </a:t>
            </a:r>
            <a:r>
              <a:rPr lang="en-US" dirty="0" err="1"/>
              <a:t>skool</a:t>
            </a:r>
            <a:r>
              <a:rPr lang="en-US" dirty="0"/>
              <a:t> (</a:t>
            </a:r>
            <a:r>
              <a:rPr lang="en-US" dirty="0" err="1"/>
              <a:t>naamlik</a:t>
            </a:r>
            <a:r>
              <a:rPr lang="en-US" dirty="0"/>
              <a:t> die </a:t>
            </a:r>
            <a:r>
              <a:rPr lang="en-US" dirty="0" err="1"/>
              <a:t>staat</a:t>
            </a:r>
            <a:r>
              <a:rPr lang="en-US" dirty="0"/>
              <a:t>) minder </a:t>
            </a:r>
            <a:r>
              <a:rPr lang="en-US" dirty="0" err="1"/>
              <a:t>belangrik</a:t>
            </a:r>
            <a:r>
              <a:rPr lang="en-US" dirty="0"/>
              <a:t> of </a:t>
            </a:r>
            <a:r>
              <a:rPr lang="en-US" dirty="0" err="1"/>
              <a:t>selfs</a:t>
            </a:r>
            <a:r>
              <a:rPr lang="en-US" dirty="0"/>
              <a:t> </a:t>
            </a:r>
            <a:r>
              <a:rPr lang="en-US" dirty="0" err="1"/>
              <a:t>vanselfsprekend</a:t>
            </a:r>
            <a:r>
              <a:rPr lang="en-US" dirty="0"/>
              <a:t>.</a:t>
            </a:r>
          </a:p>
          <a:p>
            <a:pPr marL="171450" indent="-171450">
              <a:buFont typeface="Arial" panose="020B0604020202020204" pitchFamily="34" charset="0"/>
              <a:buChar char="•"/>
            </a:pPr>
            <a:r>
              <a:rPr lang="en-US" dirty="0"/>
              <a:t>Om die </a:t>
            </a:r>
            <a:r>
              <a:rPr lang="en-US" dirty="0" err="1"/>
              <a:t>doener</a:t>
            </a:r>
            <a:r>
              <a:rPr lang="en-US" dirty="0"/>
              <a:t> </a:t>
            </a:r>
            <a:r>
              <a:rPr lang="en-US" dirty="0" err="1"/>
              <a:t>diplomaties</a:t>
            </a:r>
            <a:r>
              <a:rPr lang="en-US" dirty="0"/>
              <a:t> </a:t>
            </a:r>
            <a:r>
              <a:rPr lang="en-US" dirty="0" err="1"/>
              <a:t>te</a:t>
            </a:r>
            <a:r>
              <a:rPr lang="en-US" dirty="0"/>
              <a:t> </a:t>
            </a:r>
            <a:r>
              <a:rPr lang="en-US" dirty="0" err="1"/>
              <a:t>vermy</a:t>
            </a:r>
            <a:r>
              <a:rPr lang="en-US" dirty="0"/>
              <a:t>. In die sin “</a:t>
            </a:r>
            <a:r>
              <a:rPr lang="en-US" dirty="0" err="1"/>
              <a:t>Hierdie</a:t>
            </a:r>
            <a:r>
              <a:rPr lang="en-US" dirty="0"/>
              <a:t> </a:t>
            </a:r>
            <a:r>
              <a:rPr lang="en-US" dirty="0" err="1"/>
              <a:t>waarskuwing</a:t>
            </a:r>
            <a:r>
              <a:rPr lang="en-US" dirty="0"/>
              <a:t> is reeds in </a:t>
            </a:r>
            <a:r>
              <a:rPr lang="en-US" dirty="0" err="1"/>
              <a:t>vorige</a:t>
            </a:r>
            <a:r>
              <a:rPr lang="en-US" dirty="0"/>
              <a:t> </a:t>
            </a:r>
            <a:r>
              <a:rPr lang="en-US" dirty="0" err="1"/>
              <a:t>hoofstukke</a:t>
            </a:r>
            <a:r>
              <a:rPr lang="en-US" dirty="0"/>
              <a:t> </a:t>
            </a:r>
            <a:r>
              <a:rPr lang="en-US" dirty="0" err="1"/>
              <a:t>opgehaal</a:t>
            </a:r>
            <a:r>
              <a:rPr lang="en-US" dirty="0"/>
              <a:t>” word die </a:t>
            </a:r>
            <a:r>
              <a:rPr lang="en-US" dirty="0" err="1"/>
              <a:t>doener</a:t>
            </a:r>
            <a:r>
              <a:rPr lang="en-US" dirty="0"/>
              <a:t> “ek” </a:t>
            </a:r>
            <a:r>
              <a:rPr lang="en-US" dirty="0" err="1"/>
              <a:t>gebruik</a:t>
            </a:r>
            <a:r>
              <a:rPr lang="en-US" dirty="0"/>
              <a:t>, </a:t>
            </a:r>
            <a:r>
              <a:rPr lang="en-US" dirty="0" err="1"/>
              <a:t>terwyl</a:t>
            </a:r>
            <a:r>
              <a:rPr lang="en-US" dirty="0"/>
              <a:t> </a:t>
            </a:r>
            <a:r>
              <a:rPr lang="en-US" dirty="0" err="1"/>
              <a:t>dit</a:t>
            </a:r>
            <a:r>
              <a:rPr lang="en-US" dirty="0"/>
              <a:t> in die </a:t>
            </a:r>
            <a:r>
              <a:rPr lang="en-US" dirty="0" err="1"/>
              <a:t>lydende</a:t>
            </a:r>
            <a:r>
              <a:rPr lang="en-US" dirty="0"/>
              <a:t> </a:t>
            </a:r>
            <a:r>
              <a:rPr lang="en-US" dirty="0" err="1"/>
              <a:t>vorm</a:t>
            </a:r>
            <a:r>
              <a:rPr lang="en-US" dirty="0"/>
              <a:t> (</a:t>
            </a:r>
            <a:r>
              <a:rPr lang="en-US" dirty="0" err="1"/>
              <a:t>naamlik</a:t>
            </a:r>
            <a:r>
              <a:rPr lang="en-US" dirty="0"/>
              <a:t> “Ek het </a:t>
            </a:r>
            <a:r>
              <a:rPr lang="en-US" dirty="0" err="1"/>
              <a:t>hierdie</a:t>
            </a:r>
            <a:r>
              <a:rPr lang="en-US" dirty="0"/>
              <a:t> </a:t>
            </a:r>
            <a:r>
              <a:rPr lang="en-US" dirty="0" err="1"/>
              <a:t>waarskuwings</a:t>
            </a:r>
            <a:r>
              <a:rPr lang="en-US" dirty="0"/>
              <a:t> reeds in </a:t>
            </a:r>
            <a:r>
              <a:rPr lang="en-US" dirty="0" err="1"/>
              <a:t>vorige</a:t>
            </a:r>
            <a:r>
              <a:rPr lang="en-US" dirty="0"/>
              <a:t> </a:t>
            </a:r>
            <a:r>
              <a:rPr lang="en-US" dirty="0" err="1"/>
              <a:t>hoofstukke</a:t>
            </a:r>
            <a:r>
              <a:rPr lang="en-US" dirty="0"/>
              <a:t> </a:t>
            </a:r>
            <a:r>
              <a:rPr lang="en-US" dirty="0" err="1"/>
              <a:t>opgehaal</a:t>
            </a:r>
            <a:r>
              <a:rPr lang="en-US" dirty="0"/>
              <a:t>”) </a:t>
            </a:r>
            <a:r>
              <a:rPr lang="en-US" dirty="0" err="1"/>
              <a:t>diplomaties</a:t>
            </a:r>
            <a:r>
              <a:rPr lang="en-US" dirty="0"/>
              <a:t> </a:t>
            </a:r>
            <a:r>
              <a:rPr lang="en-US" dirty="0" err="1"/>
              <a:t>vermy</a:t>
            </a:r>
            <a:r>
              <a:rPr lang="en-US" dirty="0"/>
              <a:t> word.</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marL="171450" indent="-171450">
              <a:buFont typeface="Arial" panose="020B0604020202020204" pitchFamily="34" charset="0"/>
              <a:buChar char="•"/>
            </a:pPr>
            <a:r>
              <a:rPr lang="en-US" dirty="0"/>
              <a:t>Die </a:t>
            </a:r>
            <a:r>
              <a:rPr lang="en-US" dirty="0" err="1"/>
              <a:t>lydende</a:t>
            </a:r>
            <a:r>
              <a:rPr lang="en-US" dirty="0"/>
              <a:t> </a:t>
            </a:r>
            <a:r>
              <a:rPr lang="en-US" dirty="0" err="1"/>
              <a:t>vorm</a:t>
            </a:r>
            <a:r>
              <a:rPr lang="en-US" dirty="0"/>
              <a:t> </a:t>
            </a:r>
            <a:r>
              <a:rPr lang="en-US" dirty="0" err="1"/>
              <a:t>kan</a:t>
            </a:r>
            <a:r>
              <a:rPr lang="en-US" dirty="0"/>
              <a:t> </a:t>
            </a:r>
            <a:r>
              <a:rPr lang="en-US" dirty="0" err="1"/>
              <a:t>ook</a:t>
            </a:r>
            <a:r>
              <a:rPr lang="en-US" dirty="0"/>
              <a:t> </a:t>
            </a:r>
            <a:r>
              <a:rPr lang="en-US" dirty="0" err="1"/>
              <a:t>gebruik</a:t>
            </a:r>
            <a:r>
              <a:rPr lang="en-US" dirty="0"/>
              <a:t> word om 'n </a:t>
            </a:r>
            <a:r>
              <a:rPr lang="en-US" dirty="0" err="1"/>
              <a:t>sterker</a:t>
            </a:r>
            <a:r>
              <a:rPr lang="en-US" dirty="0"/>
              <a:t> </a:t>
            </a:r>
            <a:r>
              <a:rPr lang="en-US" dirty="0" err="1"/>
              <a:t>verband</a:t>
            </a:r>
            <a:r>
              <a:rPr lang="en-US" dirty="0"/>
              <a:t> </a:t>
            </a:r>
            <a:r>
              <a:rPr lang="en-US" dirty="0" err="1"/>
              <a:t>tussen</a:t>
            </a:r>
            <a:r>
              <a:rPr lang="en-US" dirty="0"/>
              <a:t> </a:t>
            </a:r>
            <a:r>
              <a:rPr lang="en-US" dirty="0" err="1"/>
              <a:t>sinne</a:t>
            </a:r>
            <a:r>
              <a:rPr lang="en-US" dirty="0"/>
              <a:t> </a:t>
            </a:r>
            <a:r>
              <a:rPr lang="en-US" dirty="0" err="1"/>
              <a:t>aan</a:t>
            </a:r>
            <a:r>
              <a:rPr lang="en-US" dirty="0"/>
              <a:t> </a:t>
            </a:r>
            <a:r>
              <a:rPr lang="en-US" dirty="0" err="1"/>
              <a:t>te</a:t>
            </a:r>
            <a:r>
              <a:rPr lang="en-US" dirty="0"/>
              <a:t> dui. Ons </a:t>
            </a:r>
            <a:r>
              <a:rPr lang="en-US" dirty="0" err="1"/>
              <a:t>sien</a:t>
            </a:r>
            <a:r>
              <a:rPr lang="en-US" dirty="0"/>
              <a:t> die </a:t>
            </a:r>
            <a:r>
              <a:rPr lang="en-US" dirty="0" err="1"/>
              <a:t>verband</a:t>
            </a:r>
            <a:r>
              <a:rPr lang="en-US" dirty="0"/>
              <a:t> in “Hy het </a:t>
            </a:r>
            <a:r>
              <a:rPr lang="en-US" dirty="0" err="1"/>
              <a:t>opgestaan</a:t>
            </a:r>
            <a:r>
              <a:rPr lang="en-US" dirty="0"/>
              <a:t>. Die </a:t>
            </a:r>
            <a:r>
              <a:rPr lang="en-US" dirty="0" err="1"/>
              <a:t>groot</a:t>
            </a:r>
            <a:r>
              <a:rPr lang="en-US" dirty="0"/>
              <a:t> </a:t>
            </a:r>
            <a:r>
              <a:rPr lang="en-US" dirty="0" err="1"/>
              <a:t>skare</a:t>
            </a:r>
            <a:r>
              <a:rPr lang="en-US" dirty="0"/>
              <a:t> het </a:t>
            </a:r>
            <a:r>
              <a:rPr lang="en-US" dirty="0" err="1"/>
              <a:t>na</a:t>
            </a:r>
            <a:r>
              <a:rPr lang="en-US" dirty="0"/>
              <a:t> </a:t>
            </a:r>
            <a:r>
              <a:rPr lang="en-US" dirty="0" err="1"/>
              <a:t>hom</a:t>
            </a:r>
            <a:r>
              <a:rPr lang="en-US" dirty="0"/>
              <a:t> met </a:t>
            </a:r>
            <a:r>
              <a:rPr lang="en-US" dirty="0" err="1"/>
              <a:t>groot</a:t>
            </a:r>
            <a:r>
              <a:rPr lang="en-US" dirty="0"/>
              <a:t> </a:t>
            </a:r>
            <a:r>
              <a:rPr lang="en-US" dirty="0" err="1"/>
              <a:t>entoesiasme</a:t>
            </a:r>
            <a:r>
              <a:rPr lang="en-US" dirty="0"/>
              <a:t> </a:t>
            </a:r>
            <a:r>
              <a:rPr lang="en-US" dirty="0" err="1"/>
              <a:t>geluister</a:t>
            </a:r>
            <a:r>
              <a:rPr lang="en-US" dirty="0"/>
              <a:t>”, </a:t>
            </a:r>
            <a:r>
              <a:rPr lang="en-US" dirty="0" err="1"/>
              <a:t>omdat</a:t>
            </a:r>
            <a:r>
              <a:rPr lang="en-US" dirty="0"/>
              <a:t> die </a:t>
            </a:r>
            <a:r>
              <a:rPr lang="en-US" dirty="0" err="1"/>
              <a:t>voornaamwoord</a:t>
            </a:r>
            <a:r>
              <a:rPr lang="en-US" dirty="0"/>
              <a:t> “</a:t>
            </a:r>
            <a:r>
              <a:rPr lang="en-US" dirty="0" err="1"/>
              <a:t>hy</a:t>
            </a:r>
            <a:r>
              <a:rPr lang="en-US" dirty="0"/>
              <a:t>” </a:t>
            </a:r>
            <a:r>
              <a:rPr lang="en-US" dirty="0" err="1"/>
              <a:t>en</a:t>
            </a:r>
            <a:r>
              <a:rPr lang="en-US" dirty="0"/>
              <a:t> “</a:t>
            </a:r>
            <a:r>
              <a:rPr lang="en-US" dirty="0" err="1"/>
              <a:t>hom</a:t>
            </a:r>
            <a:r>
              <a:rPr lang="en-US" dirty="0"/>
              <a:t>” </a:t>
            </a:r>
            <a:r>
              <a:rPr lang="en-US" dirty="0" err="1"/>
              <a:t>na</a:t>
            </a:r>
            <a:r>
              <a:rPr lang="en-US" dirty="0"/>
              <a:t> </a:t>
            </a:r>
            <a:r>
              <a:rPr lang="en-US" dirty="0" err="1"/>
              <a:t>dieselfde</a:t>
            </a:r>
            <a:r>
              <a:rPr lang="en-US" dirty="0"/>
              <a:t> </a:t>
            </a:r>
            <a:r>
              <a:rPr lang="en-US" dirty="0" err="1"/>
              <a:t>saak</a:t>
            </a:r>
            <a:r>
              <a:rPr lang="en-US" dirty="0"/>
              <a:t> in die </a:t>
            </a:r>
            <a:r>
              <a:rPr lang="en-US" dirty="0" err="1"/>
              <a:t>werklikheid</a:t>
            </a:r>
            <a:r>
              <a:rPr lang="en-US" dirty="0"/>
              <a:t> </a:t>
            </a:r>
            <a:r>
              <a:rPr lang="en-US" dirty="0" err="1"/>
              <a:t>verwys</a:t>
            </a:r>
            <a:r>
              <a:rPr lang="en-US" dirty="0"/>
              <a:t>. Die </a:t>
            </a:r>
            <a:r>
              <a:rPr lang="en-US" dirty="0" err="1"/>
              <a:t>verband</a:t>
            </a:r>
            <a:r>
              <a:rPr lang="en-US" dirty="0"/>
              <a:t> is </a:t>
            </a:r>
            <a:r>
              <a:rPr lang="en-US" dirty="0" err="1"/>
              <a:t>egter</a:t>
            </a:r>
            <a:r>
              <a:rPr lang="en-US" dirty="0"/>
              <a:t> </a:t>
            </a:r>
            <a:r>
              <a:rPr lang="en-US" dirty="0" err="1"/>
              <a:t>sterker</a:t>
            </a:r>
            <a:r>
              <a:rPr lang="en-US" dirty="0"/>
              <a:t>, </a:t>
            </a:r>
            <a:r>
              <a:rPr lang="en-US" dirty="0" err="1"/>
              <a:t>indien</a:t>
            </a:r>
            <a:r>
              <a:rPr lang="en-US" dirty="0"/>
              <a:t> </a:t>
            </a:r>
            <a:r>
              <a:rPr lang="en-US" dirty="0" err="1"/>
              <a:t>ons</a:t>
            </a:r>
            <a:r>
              <a:rPr lang="en-US" dirty="0"/>
              <a:t> die </a:t>
            </a:r>
            <a:r>
              <a:rPr lang="en-US" dirty="0" err="1"/>
              <a:t>tweede</a:t>
            </a:r>
            <a:r>
              <a:rPr lang="en-US" dirty="0"/>
              <a:t> sin “Die </a:t>
            </a:r>
            <a:r>
              <a:rPr lang="en-US" dirty="0" err="1"/>
              <a:t>groot</a:t>
            </a:r>
            <a:r>
              <a:rPr lang="en-US" dirty="0"/>
              <a:t> </a:t>
            </a:r>
            <a:r>
              <a:rPr lang="en-US" dirty="0" err="1"/>
              <a:t>skare</a:t>
            </a:r>
            <a:r>
              <a:rPr lang="en-US" dirty="0"/>
              <a:t> het </a:t>
            </a:r>
            <a:r>
              <a:rPr lang="en-US" dirty="0" err="1"/>
              <a:t>na</a:t>
            </a:r>
            <a:r>
              <a:rPr lang="en-US" dirty="0"/>
              <a:t> </a:t>
            </a:r>
            <a:r>
              <a:rPr lang="en-US" dirty="0" err="1"/>
              <a:t>na</a:t>
            </a:r>
            <a:r>
              <a:rPr lang="en-US" dirty="0"/>
              <a:t> </a:t>
            </a:r>
            <a:r>
              <a:rPr lang="en-US" dirty="0" err="1"/>
              <a:t>hom</a:t>
            </a:r>
            <a:r>
              <a:rPr lang="en-US" dirty="0"/>
              <a:t> met </a:t>
            </a:r>
            <a:r>
              <a:rPr lang="en-US" dirty="0" err="1"/>
              <a:t>groot</a:t>
            </a:r>
            <a:r>
              <a:rPr lang="en-US" dirty="0"/>
              <a:t> </a:t>
            </a:r>
            <a:r>
              <a:rPr lang="en-US" dirty="0" err="1"/>
              <a:t>entoesiasme</a:t>
            </a:r>
            <a:r>
              <a:rPr lang="en-US" dirty="0"/>
              <a:t> </a:t>
            </a:r>
            <a:r>
              <a:rPr lang="en-US" dirty="0" err="1"/>
              <a:t>geluister</a:t>
            </a:r>
            <a:r>
              <a:rPr lang="en-US" dirty="0"/>
              <a:t>” </a:t>
            </a:r>
            <a:r>
              <a:rPr lang="en-US" dirty="0" err="1"/>
              <a:t>na</a:t>
            </a:r>
            <a:r>
              <a:rPr lang="en-US" dirty="0"/>
              <a:t> die </a:t>
            </a:r>
            <a:r>
              <a:rPr lang="en-US" dirty="0" err="1"/>
              <a:t>lydende</a:t>
            </a:r>
            <a:r>
              <a:rPr lang="en-US" dirty="0"/>
              <a:t> </a:t>
            </a:r>
            <a:r>
              <a:rPr lang="en-US" dirty="0" err="1"/>
              <a:t>vorm</a:t>
            </a:r>
            <a:r>
              <a:rPr lang="en-US" dirty="0"/>
              <a:t> </a:t>
            </a:r>
            <a:r>
              <a:rPr lang="en-US" dirty="0" err="1"/>
              <a:t>verander</a:t>
            </a:r>
            <a:r>
              <a:rPr lang="en-US" dirty="0"/>
              <a:t>: “Na </a:t>
            </a:r>
            <a:r>
              <a:rPr lang="en-US" dirty="0" err="1"/>
              <a:t>hom</a:t>
            </a:r>
            <a:r>
              <a:rPr lang="en-US" dirty="0"/>
              <a:t> is (</a:t>
            </a:r>
            <a:r>
              <a:rPr lang="en-US" dirty="0" err="1"/>
              <a:t>deur</a:t>
            </a:r>
            <a:r>
              <a:rPr lang="en-US" dirty="0"/>
              <a:t> die </a:t>
            </a:r>
            <a:r>
              <a:rPr lang="en-US" dirty="0" err="1"/>
              <a:t>groot</a:t>
            </a:r>
            <a:r>
              <a:rPr lang="en-US" dirty="0"/>
              <a:t> </a:t>
            </a:r>
            <a:r>
              <a:rPr lang="en-US" dirty="0" err="1"/>
              <a:t>skare</a:t>
            </a:r>
            <a:r>
              <a:rPr lang="en-US" dirty="0"/>
              <a:t>) met </a:t>
            </a:r>
            <a:r>
              <a:rPr lang="en-US" dirty="0" err="1"/>
              <a:t>groot</a:t>
            </a:r>
            <a:r>
              <a:rPr lang="en-US" dirty="0"/>
              <a:t> </a:t>
            </a:r>
            <a:r>
              <a:rPr lang="en-US" dirty="0" err="1"/>
              <a:t>entoesiasme</a:t>
            </a:r>
            <a:r>
              <a:rPr lang="en-US" dirty="0"/>
              <a:t> </a:t>
            </a:r>
            <a:r>
              <a:rPr lang="en-US" dirty="0" err="1"/>
              <a:t>geluister</a:t>
            </a:r>
            <a:r>
              <a:rPr lang="en-US" dirty="0"/>
              <a:t>.” </a:t>
            </a:r>
            <a:r>
              <a:rPr lang="en-US" dirty="0" err="1"/>
              <a:t>Kyk</a:t>
            </a:r>
            <a:r>
              <a:rPr lang="en-US" dirty="0"/>
              <a:t> </a:t>
            </a:r>
            <a:r>
              <a:rPr lang="en-US" dirty="0" err="1"/>
              <a:t>hoeveel</a:t>
            </a:r>
            <a:r>
              <a:rPr lang="en-US" dirty="0"/>
              <a:t> </a:t>
            </a:r>
            <a:r>
              <a:rPr lang="en-US" dirty="0" err="1"/>
              <a:t>sterker</a:t>
            </a:r>
            <a:r>
              <a:rPr lang="en-US" dirty="0"/>
              <a:t> is die </a:t>
            </a:r>
            <a:r>
              <a:rPr lang="en-US" dirty="0" err="1"/>
              <a:t>verband</a:t>
            </a:r>
            <a:r>
              <a:rPr lang="en-US" dirty="0"/>
              <a:t> </a:t>
            </a:r>
            <a:r>
              <a:rPr lang="en-US" dirty="0" err="1"/>
              <a:t>nou</a:t>
            </a:r>
            <a:r>
              <a:rPr lang="en-US" dirty="0"/>
              <a:t>: “Hy het </a:t>
            </a:r>
            <a:r>
              <a:rPr lang="en-US" dirty="0" err="1"/>
              <a:t>opgestaan</a:t>
            </a:r>
            <a:r>
              <a:rPr lang="en-US" dirty="0"/>
              <a:t>. Na </a:t>
            </a:r>
            <a:r>
              <a:rPr lang="en-US" dirty="0" err="1"/>
              <a:t>hom</a:t>
            </a:r>
            <a:r>
              <a:rPr lang="en-US" dirty="0"/>
              <a:t> is (</a:t>
            </a:r>
            <a:r>
              <a:rPr lang="en-US" dirty="0" err="1"/>
              <a:t>deur</a:t>
            </a:r>
            <a:r>
              <a:rPr lang="en-US" dirty="0"/>
              <a:t> die </a:t>
            </a:r>
            <a:r>
              <a:rPr lang="en-US" dirty="0" err="1"/>
              <a:t>skare</a:t>
            </a:r>
            <a:r>
              <a:rPr lang="en-US" dirty="0"/>
              <a:t>) met </a:t>
            </a:r>
            <a:r>
              <a:rPr lang="en-US" dirty="0" err="1"/>
              <a:t>groot</a:t>
            </a:r>
            <a:r>
              <a:rPr lang="en-US" dirty="0"/>
              <a:t> </a:t>
            </a:r>
            <a:r>
              <a:rPr lang="en-US" dirty="0" err="1"/>
              <a:t>entoesiasme</a:t>
            </a:r>
            <a:r>
              <a:rPr lang="en-US" dirty="0"/>
              <a:t> </a:t>
            </a:r>
            <a:r>
              <a:rPr lang="en-US" dirty="0" err="1"/>
              <a:t>geluister</a:t>
            </a:r>
            <a:r>
              <a:rPr lang="en-US" dirty="0"/>
              <a:t>.” </a:t>
            </a:r>
            <a:r>
              <a:rPr lang="en-US" dirty="0" err="1"/>
              <a:t>Onthou</a:t>
            </a:r>
            <a:r>
              <a:rPr lang="en-US" dirty="0"/>
              <a:t> die “</a:t>
            </a:r>
            <a:r>
              <a:rPr lang="en-US" dirty="0" err="1"/>
              <a:t>deur</a:t>
            </a:r>
            <a:r>
              <a:rPr lang="en-US" dirty="0"/>
              <a:t>”-</a:t>
            </a:r>
            <a:r>
              <a:rPr lang="en-US" dirty="0" err="1"/>
              <a:t>sinsdeel</a:t>
            </a:r>
            <a:r>
              <a:rPr lang="en-US" dirty="0"/>
              <a:t> is </a:t>
            </a:r>
            <a:r>
              <a:rPr lang="en-US" dirty="0" err="1"/>
              <a:t>opsioneel</a:t>
            </a:r>
            <a:r>
              <a:rPr lang="en-US" dirty="0"/>
              <a:t>. </a:t>
            </a:r>
            <a:r>
              <a:rPr lang="en-US" dirty="0" err="1"/>
              <a:t>Daarom</a:t>
            </a:r>
            <a:r>
              <a:rPr lang="en-US" dirty="0"/>
              <a:t> word </a:t>
            </a:r>
            <a:r>
              <a:rPr lang="en-US" dirty="0" err="1"/>
              <a:t>dit</a:t>
            </a:r>
            <a:r>
              <a:rPr lang="en-US" dirty="0"/>
              <a:t> </a:t>
            </a:r>
            <a:r>
              <a:rPr lang="en-US" dirty="0" err="1"/>
              <a:t>tussen</a:t>
            </a:r>
            <a:r>
              <a:rPr lang="en-US" dirty="0"/>
              <a:t> </a:t>
            </a:r>
            <a:r>
              <a:rPr lang="en-US" dirty="0" err="1"/>
              <a:t>hakies</a:t>
            </a:r>
            <a:r>
              <a:rPr lang="en-US" dirty="0"/>
              <a:t> </a:t>
            </a:r>
            <a:r>
              <a:rPr lang="en-US" dirty="0" err="1"/>
              <a:t>geplaas</a:t>
            </a:r>
            <a:r>
              <a:rPr lang="en-US" dirty="0"/>
              <a: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07140D-B8E4-C89A-FE07-B5CC368E7994}"/>
            </a:ext>
          </a:extLst>
        </p:cNvPr>
        <p:cNvGrpSpPr/>
        <p:nvPr/>
      </p:nvGrpSpPr>
      <p:grpSpPr>
        <a:xfrm>
          <a:off x="0" y="0"/>
          <a:ext cx="0" cy="0"/>
          <a:chOff x="0" y="0"/>
          <a:chExt cx="0" cy="0"/>
        </a:xfrm>
      </p:grpSpPr>
      <p:sp>
        <p:nvSpPr>
          <p:cNvPr id="2" name="Header Placeholder 1">
            <a:extLst>
              <a:ext uri="{FF2B5EF4-FFF2-40B4-BE49-F238E27FC236}">
                <a16:creationId xmlns:a16="http://schemas.microsoft.com/office/drawing/2014/main" id="{ADCC5053-FBE2-4263-5323-254A0A33C759}"/>
              </a:ext>
            </a:extLst>
          </p:cNvPr>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a:extLst>
              <a:ext uri="{FF2B5EF4-FFF2-40B4-BE49-F238E27FC236}">
                <a16:creationId xmlns:a16="http://schemas.microsoft.com/office/drawing/2014/main" id="{1C0F68FF-4FAD-273E-9EE8-CC4BD4AC31B2}"/>
              </a:ext>
            </a:extLst>
          </p:cNvPr>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a:extLst>
              <a:ext uri="{FF2B5EF4-FFF2-40B4-BE49-F238E27FC236}">
                <a16:creationId xmlns:a16="http://schemas.microsoft.com/office/drawing/2014/main" id="{A7B3B10B-924C-4B34-78CF-C086A9B67F2C}"/>
              </a:ext>
            </a:extLst>
          </p:cNvPr>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a:extLst>
              <a:ext uri="{FF2B5EF4-FFF2-40B4-BE49-F238E27FC236}">
                <a16:creationId xmlns:a16="http://schemas.microsoft.com/office/drawing/2014/main" id="{7CCC2A4F-65DB-1942-766D-EE1AF055CF7B}"/>
              </a:ext>
            </a:extLst>
          </p:cNvPr>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marL="171450" indent="-171450">
              <a:buFont typeface="Arial" panose="020B0604020202020204" pitchFamily="34" charset="0"/>
              <a:buChar char="•"/>
            </a:pPr>
            <a:r>
              <a:rPr lang="en-US" dirty="0"/>
              <a:t>Soms word ’n sin </a:t>
            </a:r>
            <a:r>
              <a:rPr lang="en-US" dirty="0" err="1"/>
              <a:t>gebruik</a:t>
            </a:r>
            <a:r>
              <a:rPr lang="en-US" dirty="0"/>
              <a:t> </a:t>
            </a:r>
            <a:r>
              <a:rPr lang="en-US" dirty="0" err="1"/>
              <a:t>waarin</a:t>
            </a:r>
            <a:r>
              <a:rPr lang="en-US" dirty="0"/>
              <a:t> </a:t>
            </a:r>
            <a:r>
              <a:rPr lang="en-US" dirty="0" err="1"/>
              <a:t>geen</a:t>
            </a:r>
            <a:r>
              <a:rPr lang="en-US" dirty="0"/>
              <a:t> </a:t>
            </a:r>
            <a:r>
              <a:rPr lang="en-US" dirty="0" err="1"/>
              <a:t>sinsdeel</a:t>
            </a:r>
            <a:r>
              <a:rPr lang="en-US" dirty="0"/>
              <a:t> die </a:t>
            </a:r>
            <a:r>
              <a:rPr lang="en-US" dirty="0" err="1"/>
              <a:t>rol</a:t>
            </a:r>
            <a:r>
              <a:rPr lang="en-US" dirty="0"/>
              <a:t> van </a:t>
            </a:r>
            <a:r>
              <a:rPr lang="en-US" dirty="0" err="1"/>
              <a:t>pasiënt</a:t>
            </a:r>
            <a:r>
              <a:rPr lang="en-US" dirty="0"/>
              <a:t> (</a:t>
            </a:r>
            <a:r>
              <a:rPr lang="en-US" dirty="0" err="1"/>
              <a:t>wie</a:t>
            </a:r>
            <a:r>
              <a:rPr lang="en-US" dirty="0"/>
              <a:t>/wat </a:t>
            </a:r>
            <a:r>
              <a:rPr lang="en-US" dirty="0" err="1"/>
              <a:t>deur</a:t>
            </a:r>
            <a:r>
              <a:rPr lang="en-US" dirty="0"/>
              <a:t> die </a:t>
            </a:r>
            <a:r>
              <a:rPr lang="en-US" dirty="0" err="1"/>
              <a:t>handeling</a:t>
            </a:r>
            <a:r>
              <a:rPr lang="en-US" dirty="0"/>
              <a:t> </a:t>
            </a:r>
            <a:r>
              <a:rPr lang="en-US" dirty="0" err="1"/>
              <a:t>geraak</a:t>
            </a:r>
            <a:r>
              <a:rPr lang="en-US" dirty="0"/>
              <a:t> word) </a:t>
            </a:r>
            <a:r>
              <a:rPr lang="en-US" dirty="0" err="1"/>
              <a:t>vertolk</a:t>
            </a:r>
            <a:r>
              <a:rPr lang="en-US" dirty="0"/>
              <a:t> </a:t>
            </a:r>
            <a:r>
              <a:rPr lang="en-US" dirty="0" err="1"/>
              <a:t>nie</a:t>
            </a:r>
            <a:r>
              <a:rPr lang="en-US" dirty="0"/>
              <a:t>, </a:t>
            </a:r>
            <a:r>
              <a:rPr lang="en-US" dirty="0" err="1"/>
              <a:t>byvoorbeeld</a:t>
            </a:r>
            <a:r>
              <a:rPr lang="en-US" dirty="0"/>
              <a:t> “</a:t>
            </a:r>
            <a:r>
              <a:rPr lang="en-US" dirty="0" err="1"/>
              <a:t>Hulle</a:t>
            </a:r>
            <a:r>
              <a:rPr lang="en-US" dirty="0"/>
              <a:t> het lekker </a:t>
            </a:r>
            <a:r>
              <a:rPr lang="en-US" dirty="0" err="1"/>
              <a:t>gelag</a:t>
            </a:r>
            <a:r>
              <a:rPr lang="en-US" dirty="0"/>
              <a:t>”. </a:t>
            </a:r>
            <a:r>
              <a:rPr lang="en-US" dirty="0" err="1"/>
              <a:t>Nietemin</a:t>
            </a:r>
            <a:r>
              <a:rPr lang="en-US" dirty="0"/>
              <a:t> </a:t>
            </a:r>
            <a:r>
              <a:rPr lang="en-US" dirty="0" err="1"/>
              <a:t>wil</a:t>
            </a:r>
            <a:r>
              <a:rPr lang="en-US" dirty="0"/>
              <a:t> die </a:t>
            </a:r>
            <a:r>
              <a:rPr lang="en-US" dirty="0" err="1"/>
              <a:t>handeling</a:t>
            </a:r>
            <a:r>
              <a:rPr lang="en-US" dirty="0"/>
              <a:t> van die </a:t>
            </a:r>
            <a:r>
              <a:rPr lang="en-US" dirty="0" err="1"/>
              <a:t>onoorganklike</a:t>
            </a:r>
            <a:r>
              <a:rPr lang="en-US" dirty="0"/>
              <a:t> </a:t>
            </a:r>
            <a:r>
              <a:rPr lang="en-US" dirty="0" err="1"/>
              <a:t>werkwoord</a:t>
            </a:r>
            <a:r>
              <a:rPr lang="en-US" dirty="0"/>
              <a:t> </a:t>
            </a:r>
            <a:r>
              <a:rPr lang="en-US" dirty="0" err="1"/>
              <a:t>beklemtoon</a:t>
            </a:r>
            <a:r>
              <a:rPr lang="en-US" dirty="0"/>
              <a:t> word. </a:t>
            </a:r>
            <a:r>
              <a:rPr lang="en-US" dirty="0" err="1"/>
              <a:t>Binne</a:t>
            </a:r>
            <a:r>
              <a:rPr lang="en-US" dirty="0"/>
              <a:t> so ’n </a:t>
            </a:r>
            <a:r>
              <a:rPr lang="en-US" dirty="0" err="1"/>
              <a:t>konteks</a:t>
            </a:r>
            <a:r>
              <a:rPr lang="en-US" dirty="0"/>
              <a:t> word “</a:t>
            </a:r>
            <a:r>
              <a:rPr lang="en-US" dirty="0" err="1"/>
              <a:t>daar</a:t>
            </a:r>
            <a:r>
              <a:rPr lang="en-US" dirty="0"/>
              <a:t>” </a:t>
            </a:r>
            <a:r>
              <a:rPr lang="en-US" dirty="0" err="1"/>
              <a:t>vervolgens</a:t>
            </a:r>
            <a:r>
              <a:rPr lang="en-US" dirty="0"/>
              <a:t> </a:t>
            </a:r>
            <a:r>
              <a:rPr lang="en-US" dirty="0" err="1"/>
              <a:t>gebruik</a:t>
            </a:r>
            <a:r>
              <a:rPr lang="en-US" dirty="0"/>
              <a:t>, </a:t>
            </a:r>
            <a:r>
              <a:rPr lang="en-US" dirty="0" err="1"/>
              <a:t>dit</a:t>
            </a:r>
            <a:r>
              <a:rPr lang="en-US" dirty="0"/>
              <a:t> </a:t>
            </a:r>
            <a:r>
              <a:rPr lang="en-US" dirty="0" err="1"/>
              <a:t>wil</a:t>
            </a:r>
            <a:r>
              <a:rPr lang="en-US" dirty="0"/>
              <a:t> </a:t>
            </a:r>
            <a:r>
              <a:rPr lang="en-US" dirty="0" err="1"/>
              <a:t>sê</a:t>
            </a:r>
            <a:r>
              <a:rPr lang="en-US" dirty="0"/>
              <a:t> “</a:t>
            </a:r>
            <a:r>
              <a:rPr lang="en-US" dirty="0" err="1"/>
              <a:t>Daar</a:t>
            </a:r>
            <a:r>
              <a:rPr lang="en-US" dirty="0"/>
              <a:t> word (</a:t>
            </a:r>
            <a:r>
              <a:rPr lang="en-US" dirty="0" err="1"/>
              <a:t>deur</a:t>
            </a:r>
            <a:r>
              <a:rPr lang="en-US" dirty="0"/>
              <a:t> </a:t>
            </a:r>
            <a:r>
              <a:rPr lang="en-US" dirty="0" err="1"/>
              <a:t>hulle</a:t>
            </a:r>
            <a:r>
              <a:rPr lang="en-US" dirty="0"/>
              <a:t>) lekker </a:t>
            </a:r>
            <a:r>
              <a:rPr lang="en-US" dirty="0" err="1"/>
              <a:t>gelag</a:t>
            </a:r>
            <a:r>
              <a:rPr lang="en-US" dirty="0"/>
              <a:t>”. So ’n </a:t>
            </a:r>
            <a:r>
              <a:rPr lang="en-US" dirty="0" err="1"/>
              <a:t>vorm</a:t>
            </a:r>
            <a:r>
              <a:rPr lang="en-US" dirty="0"/>
              <a:t> van die </a:t>
            </a:r>
            <a:r>
              <a:rPr lang="en-US" dirty="0" err="1"/>
              <a:t>lydende</a:t>
            </a:r>
            <a:r>
              <a:rPr lang="en-US" dirty="0"/>
              <a:t> </a:t>
            </a:r>
            <a:r>
              <a:rPr lang="en-US" dirty="0" err="1"/>
              <a:t>vorm</a:t>
            </a:r>
            <a:r>
              <a:rPr lang="en-US" dirty="0"/>
              <a:t> word </a:t>
            </a:r>
            <a:r>
              <a:rPr lang="en-US" dirty="0" err="1"/>
              <a:t>óf</a:t>
            </a:r>
            <a:r>
              <a:rPr lang="en-US" dirty="0"/>
              <a:t> ’n “</a:t>
            </a:r>
            <a:r>
              <a:rPr lang="en-US" dirty="0" err="1"/>
              <a:t>onpersoonlike</a:t>
            </a:r>
            <a:r>
              <a:rPr lang="en-US" dirty="0"/>
              <a:t> </a:t>
            </a:r>
            <a:r>
              <a:rPr lang="en-US" dirty="0" err="1"/>
              <a:t>konstruksie</a:t>
            </a:r>
            <a:r>
              <a:rPr lang="en-US" dirty="0"/>
              <a:t>“ </a:t>
            </a:r>
            <a:r>
              <a:rPr lang="en-US" dirty="0" err="1"/>
              <a:t>óf</a:t>
            </a:r>
            <a:r>
              <a:rPr lang="en-US" dirty="0"/>
              <a:t> ’n “</a:t>
            </a:r>
            <a:r>
              <a:rPr lang="en-US" dirty="0" err="1"/>
              <a:t>pseudopassief</a:t>
            </a:r>
            <a:r>
              <a:rPr lang="en-US" dirty="0"/>
              <a:t>” </a:t>
            </a:r>
            <a:r>
              <a:rPr lang="en-US" dirty="0" err="1"/>
              <a:t>genoem</a:t>
            </a:r>
            <a:r>
              <a:rPr lang="en-US" dirty="0"/>
              <a:t>.</a:t>
            </a:r>
          </a:p>
          <a:p>
            <a:pPr marL="171450" indent="-171450">
              <a:buFont typeface="Arial" panose="020B0604020202020204" pitchFamily="34" charset="0"/>
              <a:buChar char="•"/>
            </a:pPr>
            <a:r>
              <a:rPr lang="en-US" dirty="0"/>
              <a:t>Dink </a:t>
            </a:r>
            <a:r>
              <a:rPr lang="en-US" dirty="0" err="1"/>
              <a:t>ook</a:t>
            </a:r>
            <a:r>
              <a:rPr lang="en-US" dirty="0"/>
              <a:t> </a:t>
            </a:r>
            <a:r>
              <a:rPr lang="en-US" dirty="0" err="1"/>
              <a:t>aan</a:t>
            </a:r>
            <a:r>
              <a:rPr lang="en-US" dirty="0"/>
              <a:t> die </a:t>
            </a:r>
            <a:r>
              <a:rPr lang="en-US" dirty="0" err="1"/>
              <a:t>voorbeeld</a:t>
            </a:r>
            <a:r>
              <a:rPr lang="en-US" dirty="0"/>
              <a:t> “Jy rook </a:t>
            </a:r>
            <a:r>
              <a:rPr lang="en-US" dirty="0" err="1"/>
              <a:t>nie</a:t>
            </a:r>
            <a:r>
              <a:rPr lang="en-US" dirty="0"/>
              <a:t> </a:t>
            </a:r>
            <a:r>
              <a:rPr lang="en-US" dirty="0" err="1"/>
              <a:t>hier</a:t>
            </a:r>
            <a:r>
              <a:rPr lang="en-US" dirty="0"/>
              <a:t> </a:t>
            </a:r>
            <a:r>
              <a:rPr lang="en-US" dirty="0" err="1"/>
              <a:t>nie</a:t>
            </a:r>
            <a:r>
              <a:rPr lang="en-US" dirty="0"/>
              <a:t>”. </a:t>
            </a:r>
            <a:r>
              <a:rPr lang="en-US" dirty="0" err="1"/>
              <a:t>Hoewel</a:t>
            </a:r>
            <a:r>
              <a:rPr lang="en-US" dirty="0"/>
              <a:t> </a:t>
            </a:r>
            <a:r>
              <a:rPr lang="en-US" dirty="0" err="1"/>
              <a:t>hier</a:t>
            </a:r>
            <a:r>
              <a:rPr lang="en-US" dirty="0"/>
              <a:t> </a:t>
            </a:r>
            <a:r>
              <a:rPr lang="en-US" dirty="0" err="1"/>
              <a:t>geen</a:t>
            </a:r>
            <a:r>
              <a:rPr lang="en-US" dirty="0"/>
              <a:t> </a:t>
            </a:r>
            <a:r>
              <a:rPr lang="en-US" dirty="0" err="1"/>
              <a:t>sinsdeel</a:t>
            </a:r>
            <a:r>
              <a:rPr lang="en-US" dirty="0"/>
              <a:t> is wat op die </a:t>
            </a:r>
            <a:r>
              <a:rPr lang="en-US" dirty="0" err="1"/>
              <a:t>produk</a:t>
            </a:r>
            <a:r>
              <a:rPr lang="en-US" dirty="0"/>
              <a:t>/</a:t>
            </a:r>
            <a:r>
              <a:rPr lang="en-US" dirty="0" err="1"/>
              <a:t>voorwerp</a:t>
            </a:r>
            <a:r>
              <a:rPr lang="en-US" dirty="0"/>
              <a:t> van rook (</a:t>
            </a:r>
            <a:r>
              <a:rPr lang="en-US" dirty="0" err="1"/>
              <a:t>soos</a:t>
            </a:r>
            <a:r>
              <a:rPr lang="en-US" dirty="0"/>
              <a:t> </a:t>
            </a:r>
            <a:r>
              <a:rPr lang="en-US" dirty="0" err="1"/>
              <a:t>sigarette</a:t>
            </a:r>
            <a:r>
              <a:rPr lang="en-US" dirty="0"/>
              <a:t>) dui </a:t>
            </a:r>
            <a:r>
              <a:rPr lang="en-US" dirty="0" err="1"/>
              <a:t>nie</a:t>
            </a:r>
            <a:r>
              <a:rPr lang="en-US" dirty="0"/>
              <a:t>, </a:t>
            </a:r>
            <a:r>
              <a:rPr lang="en-US" dirty="0" err="1"/>
              <a:t>kan</a:t>
            </a:r>
            <a:r>
              <a:rPr lang="en-US" dirty="0"/>
              <a:t> </a:t>
            </a:r>
            <a:r>
              <a:rPr lang="en-US" dirty="0" err="1"/>
              <a:t>hierdie</a:t>
            </a:r>
            <a:r>
              <a:rPr lang="en-US" dirty="0"/>
              <a:t> sin steeds in die </a:t>
            </a:r>
            <a:r>
              <a:rPr lang="en-US" dirty="0" err="1"/>
              <a:t>lydende</a:t>
            </a:r>
            <a:r>
              <a:rPr lang="en-US" dirty="0"/>
              <a:t> </a:t>
            </a:r>
            <a:r>
              <a:rPr lang="en-US" dirty="0" err="1"/>
              <a:t>vorm</a:t>
            </a:r>
            <a:r>
              <a:rPr lang="en-US" dirty="0"/>
              <a:t> </a:t>
            </a:r>
            <a:r>
              <a:rPr lang="en-US" dirty="0" err="1"/>
              <a:t>geskryf</a:t>
            </a:r>
            <a:r>
              <a:rPr lang="en-US" dirty="0"/>
              <a:t> word: “Daar word </a:t>
            </a:r>
            <a:r>
              <a:rPr lang="en-US" dirty="0" err="1"/>
              <a:t>nie</a:t>
            </a:r>
            <a:r>
              <a:rPr lang="en-US" dirty="0"/>
              <a:t> (</a:t>
            </a:r>
            <a:r>
              <a:rPr lang="en-US" dirty="0" err="1"/>
              <a:t>deur</a:t>
            </a:r>
            <a:r>
              <a:rPr lang="en-US" dirty="0"/>
              <a:t> </a:t>
            </a:r>
            <a:r>
              <a:rPr lang="en-US" dirty="0" err="1"/>
              <a:t>jou</a:t>
            </a:r>
            <a:r>
              <a:rPr lang="en-US" dirty="0"/>
              <a:t>) </a:t>
            </a:r>
            <a:r>
              <a:rPr lang="en-US" dirty="0" err="1"/>
              <a:t>hier</a:t>
            </a:r>
            <a:r>
              <a:rPr lang="en-US" dirty="0"/>
              <a:t> </a:t>
            </a:r>
            <a:r>
              <a:rPr lang="en-US" dirty="0" err="1"/>
              <a:t>gerook</a:t>
            </a:r>
            <a:r>
              <a:rPr lang="en-US" dirty="0"/>
              <a:t> </a:t>
            </a:r>
            <a:r>
              <a:rPr lang="en-US" dirty="0" err="1"/>
              <a:t>nie</a:t>
            </a:r>
            <a:r>
              <a:rPr lang="en-US" dirty="0"/>
              <a:t>.” ’n </a:t>
            </a:r>
            <a:r>
              <a:rPr lang="en-US" dirty="0" err="1"/>
              <a:t>Mens</a:t>
            </a:r>
            <a:r>
              <a:rPr lang="en-US" dirty="0"/>
              <a:t> sou </a:t>
            </a:r>
            <a:r>
              <a:rPr lang="en-US" dirty="0" err="1"/>
              <a:t>selfs</a:t>
            </a:r>
            <a:r>
              <a:rPr lang="en-US" dirty="0"/>
              <a:t> die </a:t>
            </a:r>
            <a:r>
              <a:rPr lang="en-US" dirty="0" err="1"/>
              <a:t>plek</a:t>
            </a:r>
            <a:r>
              <a:rPr lang="en-US" dirty="0"/>
              <a:t>, die “</a:t>
            </a:r>
            <a:r>
              <a:rPr lang="en-US" dirty="0" err="1"/>
              <a:t>hier</a:t>
            </a:r>
            <a:r>
              <a:rPr lang="en-US" dirty="0"/>
              <a:t>”, </a:t>
            </a:r>
            <a:r>
              <a:rPr lang="en-US" dirty="0" err="1"/>
              <a:t>kon</a:t>
            </a:r>
            <a:r>
              <a:rPr lang="en-US" dirty="0"/>
              <a:t> </a:t>
            </a:r>
            <a:r>
              <a:rPr lang="en-US" dirty="0" err="1"/>
              <a:t>beklemtoon</a:t>
            </a:r>
            <a:r>
              <a:rPr lang="en-US" dirty="0"/>
              <a:t> </a:t>
            </a:r>
            <a:r>
              <a:rPr lang="en-US" dirty="0" err="1"/>
              <a:t>deur</a:t>
            </a:r>
            <a:r>
              <a:rPr lang="en-US" dirty="0"/>
              <a:t> </a:t>
            </a:r>
            <a:r>
              <a:rPr lang="en-US" dirty="0" err="1"/>
              <a:t>ons</a:t>
            </a:r>
            <a:r>
              <a:rPr lang="en-US" dirty="0"/>
              <a:t> sin </a:t>
            </a:r>
            <a:r>
              <a:rPr lang="en-US" dirty="0" err="1"/>
              <a:t>daarmee</a:t>
            </a:r>
            <a:r>
              <a:rPr lang="en-US" dirty="0"/>
              <a:t> </a:t>
            </a:r>
            <a:r>
              <a:rPr lang="en-US" dirty="0" err="1"/>
              <a:t>te</a:t>
            </a:r>
            <a:r>
              <a:rPr lang="en-US" dirty="0"/>
              <a:t> begin: “Hier word </a:t>
            </a:r>
            <a:r>
              <a:rPr lang="en-US" dirty="0" err="1"/>
              <a:t>daar</a:t>
            </a:r>
            <a:r>
              <a:rPr lang="en-US" dirty="0"/>
              <a:t> </a:t>
            </a:r>
            <a:r>
              <a:rPr lang="en-US" dirty="0" err="1"/>
              <a:t>nie</a:t>
            </a:r>
            <a:r>
              <a:rPr lang="en-US" dirty="0"/>
              <a:t> (</a:t>
            </a:r>
            <a:r>
              <a:rPr lang="en-US" dirty="0" err="1"/>
              <a:t>deur</a:t>
            </a:r>
            <a:r>
              <a:rPr lang="en-US" dirty="0"/>
              <a:t> </a:t>
            </a:r>
            <a:r>
              <a:rPr lang="en-US" dirty="0" err="1"/>
              <a:t>jou</a:t>
            </a:r>
            <a:r>
              <a:rPr lang="en-US" dirty="0"/>
              <a:t>) </a:t>
            </a:r>
            <a:r>
              <a:rPr lang="en-US" dirty="0" err="1"/>
              <a:t>gerook</a:t>
            </a:r>
            <a:r>
              <a:rPr lang="en-US" dirty="0"/>
              <a:t> </a:t>
            </a:r>
            <a:r>
              <a:rPr lang="en-US" dirty="0" err="1"/>
              <a:t>nie</a:t>
            </a:r>
            <a:r>
              <a:rPr lang="en-US" dirty="0"/>
              <a:t>.” </a:t>
            </a:r>
            <a:r>
              <a:rPr lang="en-US" dirty="0" err="1"/>
              <a:t>Vervolgens</a:t>
            </a:r>
            <a:r>
              <a:rPr lang="en-US" dirty="0"/>
              <a:t> sou “</a:t>
            </a:r>
            <a:r>
              <a:rPr lang="en-US" dirty="0" err="1"/>
              <a:t>daar</a:t>
            </a:r>
            <a:r>
              <a:rPr lang="en-US" dirty="0"/>
              <a:t>” </a:t>
            </a:r>
            <a:r>
              <a:rPr lang="en-US" dirty="0" err="1"/>
              <a:t>weggelaat</a:t>
            </a:r>
            <a:r>
              <a:rPr lang="en-US" dirty="0"/>
              <a:t> </a:t>
            </a:r>
            <a:r>
              <a:rPr lang="en-US" dirty="0" err="1"/>
              <a:t>kon</a:t>
            </a:r>
            <a:r>
              <a:rPr lang="en-US" dirty="0"/>
              <a:t> word: “Hier word </a:t>
            </a:r>
            <a:r>
              <a:rPr lang="en-US" dirty="0" err="1"/>
              <a:t>nie</a:t>
            </a:r>
            <a:r>
              <a:rPr lang="en-US" dirty="0"/>
              <a:t> </a:t>
            </a:r>
            <a:r>
              <a:rPr lang="en-US" dirty="0" err="1"/>
              <a:t>gerook</a:t>
            </a:r>
            <a:r>
              <a:rPr lang="en-US" dirty="0"/>
              <a:t> </a:t>
            </a:r>
            <a:r>
              <a:rPr lang="en-US" dirty="0" err="1"/>
              <a:t>nie</a:t>
            </a:r>
            <a:r>
              <a:rPr lang="en-US" dirty="0"/>
              <a:t>.” </a:t>
            </a:r>
            <a:r>
              <a:rPr lang="en-US" dirty="0" err="1"/>
              <a:t>Waarom</a:t>
            </a:r>
            <a:r>
              <a:rPr lang="en-US" dirty="0"/>
              <a:t> sou ’n </a:t>
            </a:r>
            <a:r>
              <a:rPr lang="en-US" dirty="0" err="1"/>
              <a:t>mens</a:t>
            </a:r>
            <a:r>
              <a:rPr lang="en-US" dirty="0"/>
              <a:t> </a:t>
            </a:r>
            <a:r>
              <a:rPr lang="en-US" dirty="0" err="1"/>
              <a:t>hierdie</a:t>
            </a:r>
            <a:r>
              <a:rPr lang="en-US" dirty="0"/>
              <a:t> sin </a:t>
            </a:r>
            <a:r>
              <a:rPr lang="en-US" dirty="0" err="1"/>
              <a:t>na</a:t>
            </a:r>
            <a:r>
              <a:rPr lang="en-US" dirty="0"/>
              <a:t> die </a:t>
            </a:r>
            <a:r>
              <a:rPr lang="en-US" dirty="0" err="1"/>
              <a:t>lydende</a:t>
            </a:r>
            <a:r>
              <a:rPr lang="en-US" dirty="0"/>
              <a:t> </a:t>
            </a:r>
            <a:r>
              <a:rPr lang="en-US" dirty="0" err="1"/>
              <a:t>vorm</a:t>
            </a:r>
            <a:r>
              <a:rPr lang="en-US" dirty="0"/>
              <a:t> </a:t>
            </a:r>
            <a:r>
              <a:rPr lang="en-US" dirty="0" err="1"/>
              <a:t>wou</a:t>
            </a:r>
            <a:r>
              <a:rPr lang="en-US" dirty="0"/>
              <a:t> </a:t>
            </a:r>
            <a:r>
              <a:rPr lang="en-US" dirty="0" err="1"/>
              <a:t>verander</a:t>
            </a:r>
            <a:r>
              <a:rPr lang="en-US" dirty="0"/>
              <a:t>? </a:t>
            </a:r>
            <a:r>
              <a:rPr lang="en-US" dirty="0" err="1"/>
              <a:t>Dieselfde</a:t>
            </a:r>
            <a:r>
              <a:rPr lang="en-US" dirty="0"/>
              <a:t> rede as by die </a:t>
            </a:r>
            <a:r>
              <a:rPr lang="en-US" dirty="0" err="1"/>
              <a:t>vorige</a:t>
            </a:r>
            <a:r>
              <a:rPr lang="en-US" dirty="0"/>
              <a:t> </a:t>
            </a:r>
            <a:r>
              <a:rPr lang="en-US" dirty="0" err="1"/>
              <a:t>voorbeeld</a:t>
            </a:r>
            <a:r>
              <a:rPr lang="en-US" dirty="0"/>
              <a:t> geld, </a:t>
            </a:r>
            <a:r>
              <a:rPr lang="en-US" dirty="0" err="1"/>
              <a:t>naamlik</a:t>
            </a:r>
            <a:r>
              <a:rPr lang="en-US" dirty="0"/>
              <a:t> om die </a:t>
            </a:r>
            <a:r>
              <a:rPr lang="en-US" dirty="0" err="1"/>
              <a:t>handeling</a:t>
            </a:r>
            <a:r>
              <a:rPr lang="en-US" dirty="0"/>
              <a:t>, die </a:t>
            </a:r>
            <a:r>
              <a:rPr lang="en-US" dirty="0" err="1"/>
              <a:t>feit</a:t>
            </a:r>
            <a:r>
              <a:rPr lang="en-US" dirty="0"/>
              <a:t> </a:t>
            </a:r>
            <a:r>
              <a:rPr lang="en-US" dirty="0" err="1"/>
              <a:t>dat</a:t>
            </a:r>
            <a:r>
              <a:rPr lang="en-US" dirty="0"/>
              <a:t> die </a:t>
            </a:r>
            <a:r>
              <a:rPr lang="en-US" dirty="0" err="1"/>
              <a:t>mense</a:t>
            </a:r>
            <a:r>
              <a:rPr lang="en-US" dirty="0"/>
              <a:t> </a:t>
            </a:r>
            <a:r>
              <a:rPr lang="en-US" dirty="0" err="1"/>
              <a:t>nie</a:t>
            </a:r>
            <a:r>
              <a:rPr lang="en-US" dirty="0"/>
              <a:t> </a:t>
            </a:r>
            <a:r>
              <a:rPr lang="en-US" dirty="0" err="1"/>
              <a:t>daar</a:t>
            </a:r>
            <a:r>
              <a:rPr lang="en-US" dirty="0"/>
              <a:t> mag rook </a:t>
            </a:r>
            <a:r>
              <a:rPr lang="en-US" dirty="0" err="1"/>
              <a:t>nie</a:t>
            </a:r>
            <a:r>
              <a:rPr lang="en-US" dirty="0"/>
              <a:t>, </a:t>
            </a:r>
            <a:r>
              <a:rPr lang="en-US" dirty="0" err="1"/>
              <a:t>te</a:t>
            </a:r>
            <a:r>
              <a:rPr lang="en-US" dirty="0"/>
              <a:t> </a:t>
            </a:r>
            <a:r>
              <a:rPr lang="en-US" dirty="0" err="1"/>
              <a:t>beklemtoon</a:t>
            </a:r>
            <a:r>
              <a:rPr lang="en-US" dirty="0"/>
              <a:t>, </a:t>
            </a:r>
            <a:r>
              <a:rPr lang="en-US" dirty="0" err="1"/>
              <a:t>hoewel</a:t>
            </a:r>
            <a:r>
              <a:rPr lang="en-US" dirty="0"/>
              <a:t> </a:t>
            </a:r>
            <a:r>
              <a:rPr lang="en-US" dirty="0" err="1"/>
              <a:t>dit</a:t>
            </a:r>
            <a:r>
              <a:rPr lang="en-US" dirty="0"/>
              <a:t> </a:t>
            </a:r>
            <a:r>
              <a:rPr lang="en-US" dirty="0" err="1"/>
              <a:t>ook</a:t>
            </a:r>
            <a:r>
              <a:rPr lang="en-US" dirty="0"/>
              <a:t> die </a:t>
            </a:r>
            <a:r>
              <a:rPr lang="en-US" dirty="0" err="1"/>
              <a:t>spreker</a:t>
            </a:r>
            <a:r>
              <a:rPr lang="en-US" dirty="0"/>
              <a:t> of </a:t>
            </a:r>
            <a:r>
              <a:rPr lang="en-US" dirty="0" err="1"/>
              <a:t>skrywer</a:t>
            </a:r>
            <a:r>
              <a:rPr lang="en-US" dirty="0"/>
              <a:t> in </a:t>
            </a:r>
            <a:r>
              <a:rPr lang="en-US" dirty="0" err="1"/>
              <a:t>staat</a:t>
            </a:r>
            <a:r>
              <a:rPr lang="en-US" dirty="0"/>
              <a:t> </a:t>
            </a:r>
            <a:r>
              <a:rPr lang="en-US" dirty="0" err="1"/>
              <a:t>stel</a:t>
            </a:r>
            <a:r>
              <a:rPr lang="en-US" dirty="0"/>
              <a:t> om </a:t>
            </a:r>
            <a:r>
              <a:rPr lang="en-US" dirty="0" err="1"/>
              <a:t>meer</a:t>
            </a:r>
            <a:r>
              <a:rPr lang="en-US" dirty="0"/>
              <a:t> </a:t>
            </a:r>
            <a:r>
              <a:rPr lang="en-US" dirty="0" err="1"/>
              <a:t>beleefd</a:t>
            </a:r>
            <a:r>
              <a:rPr lang="en-US" dirty="0"/>
              <a:t> </a:t>
            </a:r>
            <a:r>
              <a:rPr lang="en-US" dirty="0" err="1"/>
              <a:t>te</a:t>
            </a:r>
            <a:r>
              <a:rPr lang="en-US" dirty="0"/>
              <a:t> wees.</a:t>
            </a:r>
          </a:p>
        </p:txBody>
      </p:sp>
      <p:sp>
        <p:nvSpPr>
          <p:cNvPr id="6" name="Footer Placeholder 5">
            <a:extLst>
              <a:ext uri="{FF2B5EF4-FFF2-40B4-BE49-F238E27FC236}">
                <a16:creationId xmlns:a16="http://schemas.microsoft.com/office/drawing/2014/main" id="{647FECA1-1CE0-1EEE-D743-227CAE1CABCB}"/>
              </a:ext>
            </a:extLst>
          </p:cNvPr>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a:extLst>
              <a:ext uri="{FF2B5EF4-FFF2-40B4-BE49-F238E27FC236}">
                <a16:creationId xmlns:a16="http://schemas.microsoft.com/office/drawing/2014/main" id="{36D6DC53-47EC-F950-90BE-23929B255F57}"/>
              </a:ext>
            </a:extLst>
          </p:cNvPr>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extLst>
      <p:ext uri="{BB962C8B-B14F-4D97-AF65-F5344CB8AC3E}">
        <p14:creationId xmlns:p14="http://schemas.microsoft.com/office/powerpoint/2010/main" val="7722594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lang="af-ZA" sz="1800" kern="100" dirty="0">
                <a:effectLst/>
                <a:latin typeface="Calibri" panose="020F0502020204030204" pitchFamily="34" charset="0"/>
                <a:ea typeface="Calibri" panose="020F0502020204030204" pitchFamily="34" charset="0"/>
                <a:cs typeface="Arial" panose="020B0604020202020204" pitchFamily="34" charset="0"/>
              </a:rPr>
              <a:t>Dit kan gebeur dat daar wel in die bedrywende vorm ’n sinsdeel is wat dui op die pasiënt, wie/wat deur die handeling geraak word.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af-ZA" sz="1800" kern="1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af-ZA" sz="1800" kern="100" dirty="0">
                <a:effectLst/>
                <a:latin typeface="Calibri" panose="020F0502020204030204" pitchFamily="34" charset="0"/>
                <a:ea typeface="Calibri" panose="020F0502020204030204" pitchFamily="34" charset="0"/>
                <a:cs typeface="Arial" panose="020B0604020202020204" pitchFamily="34" charset="0"/>
              </a:rPr>
              <a:t>Ons kan steeds die </a:t>
            </a:r>
            <a:r>
              <a:rPr lang="af-ZA" sz="1800" b="1" kern="100" dirty="0">
                <a:effectLst/>
                <a:latin typeface="Calibri" panose="020F0502020204030204" pitchFamily="34" charset="0"/>
                <a:ea typeface="Calibri" panose="020F0502020204030204" pitchFamily="34" charset="0"/>
                <a:cs typeface="Arial" panose="020B0604020202020204" pitchFamily="34" charset="0"/>
              </a:rPr>
              <a:t>handeling om te drink beklemtoon</a:t>
            </a:r>
            <a:r>
              <a:rPr lang="af-ZA" sz="1800" kern="100" dirty="0">
                <a:effectLst/>
                <a:latin typeface="Calibri" panose="020F0502020204030204" pitchFamily="34" charset="0"/>
                <a:ea typeface="Calibri" panose="020F0502020204030204" pitchFamily="34" charset="0"/>
                <a:cs typeface="Arial" panose="020B0604020202020204" pitchFamily="34" charset="0"/>
              </a:rPr>
              <a:t>. Daarvoor gebruik ons “daar”: “</a:t>
            </a:r>
            <a:r>
              <a:rPr lang="af-ZA" sz="1800" b="1" kern="100" dirty="0">
                <a:effectLst/>
                <a:latin typeface="Calibri" panose="020F0502020204030204" pitchFamily="34" charset="0"/>
                <a:ea typeface="Calibri" panose="020F0502020204030204" pitchFamily="34" charset="0"/>
                <a:cs typeface="Arial" panose="020B0604020202020204" pitchFamily="34" charset="0"/>
              </a:rPr>
              <a:t>Daar</a:t>
            </a:r>
            <a:r>
              <a:rPr lang="af-ZA" sz="1800" kern="100" dirty="0">
                <a:effectLst/>
                <a:latin typeface="Calibri" panose="020F0502020204030204" pitchFamily="34" charset="0"/>
                <a:ea typeface="Calibri" panose="020F0502020204030204" pitchFamily="34" charset="0"/>
                <a:cs typeface="Arial" panose="020B0604020202020204" pitchFamily="34" charset="0"/>
              </a:rPr>
              <a:t> word (deur hulle) </a:t>
            </a:r>
            <a:r>
              <a:rPr lang="af-ZA" sz="1800" b="1" kern="100" dirty="0">
                <a:effectLst/>
                <a:latin typeface="Calibri" panose="020F0502020204030204" pitchFamily="34" charset="0"/>
                <a:ea typeface="Calibri" panose="020F0502020204030204" pitchFamily="34" charset="0"/>
                <a:cs typeface="Arial" panose="020B0604020202020204" pitchFamily="34" charset="0"/>
              </a:rPr>
              <a:t>baie bier</a:t>
            </a:r>
            <a:r>
              <a:rPr lang="af-ZA" sz="1800" kern="100" dirty="0">
                <a:effectLst/>
                <a:latin typeface="Calibri" panose="020F0502020204030204" pitchFamily="34" charset="0"/>
                <a:ea typeface="Calibri" panose="020F0502020204030204" pitchFamily="34" charset="0"/>
                <a:cs typeface="Arial" panose="020B0604020202020204" pitchFamily="34" charset="0"/>
              </a:rPr>
              <a:t> gedrink.” </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af-ZA" sz="1800" kern="100" dirty="0">
                <a:effectLst/>
                <a:latin typeface="Calibri" panose="020F0502020204030204" pitchFamily="34" charset="0"/>
                <a:ea typeface="Calibri" panose="020F0502020204030204" pitchFamily="34" charset="0"/>
                <a:cs typeface="Arial" panose="020B0604020202020204" pitchFamily="34" charset="0"/>
              </a:rPr>
              <a:t>Dit kan alleenlik gebeur wanneer die sinsdeel wat die pasiënt is onbepaald is, dit wil sê nie na iets spesifieks verwys nie.</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af-ZA" sz="1800" kern="100" dirty="0">
                <a:effectLst/>
                <a:latin typeface="Calibri" panose="020F0502020204030204" pitchFamily="34" charset="0"/>
                <a:ea typeface="Calibri" panose="020F0502020204030204" pitchFamily="34" charset="0"/>
                <a:cs typeface="Arial" panose="020B0604020202020204" pitchFamily="34" charset="0"/>
              </a:rPr>
              <a:t>Die sinsdeel </a:t>
            </a:r>
            <a:r>
              <a:rPr lang="af-ZA" sz="1200" kern="100" dirty="0">
                <a:effectLst/>
                <a:latin typeface="Calibri" panose="020F0502020204030204" pitchFamily="34" charset="0"/>
                <a:ea typeface="Calibri" panose="020F0502020204030204" pitchFamily="34" charset="0"/>
                <a:cs typeface="Arial" panose="020B0604020202020204" pitchFamily="34" charset="0"/>
              </a:rPr>
              <a:t>“baie bier” is onbepaald. </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af-ZA" sz="1200" kern="100" dirty="0">
                <a:effectLst/>
                <a:latin typeface="Calibri" panose="020F0502020204030204" pitchFamily="34" charset="0"/>
                <a:ea typeface="Calibri" panose="020F0502020204030204" pitchFamily="34" charset="0"/>
                <a:cs typeface="Arial" panose="020B0604020202020204" pitchFamily="34" charset="0"/>
              </a:rPr>
              <a:t>Sou die sinsdeel bepaald wees (bv. “die bier”), sou die lydende vorm nie gebruik kon word nie: “Daar word (deur hulle) die bier gedrink.” Dit is ’n </a:t>
            </a:r>
            <a:r>
              <a:rPr lang="af-ZA" sz="1200" kern="100" dirty="0" err="1">
                <a:effectLst/>
                <a:latin typeface="Calibri" panose="020F0502020204030204" pitchFamily="34" charset="0"/>
                <a:ea typeface="Calibri" panose="020F0502020204030204" pitchFamily="34" charset="0"/>
                <a:cs typeface="Arial" panose="020B0604020202020204" pitchFamily="34" charset="0"/>
              </a:rPr>
              <a:t>onkonvensionele</a:t>
            </a:r>
            <a:r>
              <a:rPr lang="af-ZA" sz="1200" kern="100" dirty="0">
                <a:effectLst/>
                <a:latin typeface="Calibri" panose="020F0502020204030204" pitchFamily="34" charset="0"/>
                <a:ea typeface="Calibri" panose="020F0502020204030204" pitchFamily="34" charset="0"/>
                <a:cs typeface="Arial" panose="020B0604020202020204" pitchFamily="34" charset="0"/>
              </a:rPr>
              <a:t>/ongrammatikale sin.</a:t>
            </a:r>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err="1"/>
              <a:t>Slegs</a:t>
            </a:r>
            <a:r>
              <a:rPr lang="en-US" dirty="0"/>
              <a:t> </a:t>
            </a:r>
            <a:r>
              <a:rPr lang="en-US" dirty="0" err="1"/>
              <a:t>wanneer</a:t>
            </a:r>
            <a:r>
              <a:rPr lang="en-US" dirty="0"/>
              <a:t> ’n </a:t>
            </a:r>
            <a:r>
              <a:rPr lang="en-US" dirty="0" err="1"/>
              <a:t>gebeurtenis</a:t>
            </a:r>
            <a:r>
              <a:rPr lang="en-US" dirty="0"/>
              <a:t> reeds </a:t>
            </a:r>
            <a:r>
              <a:rPr lang="en-US" dirty="0" err="1"/>
              <a:t>voltooi</a:t>
            </a:r>
            <a:r>
              <a:rPr lang="en-US" dirty="0"/>
              <a:t>/</a:t>
            </a:r>
            <a:r>
              <a:rPr lang="en-US" dirty="0" err="1"/>
              <a:t>afgehandel</a:t>
            </a:r>
            <a:r>
              <a:rPr lang="en-US" dirty="0"/>
              <a:t> is, </a:t>
            </a:r>
            <a:r>
              <a:rPr lang="en-US" dirty="0" err="1"/>
              <a:t>voordat</a:t>
            </a:r>
            <a:r>
              <a:rPr lang="en-US" dirty="0"/>
              <a:t> ’n </a:t>
            </a:r>
            <a:r>
              <a:rPr lang="en-US" dirty="0" err="1"/>
              <a:t>ander</a:t>
            </a:r>
            <a:r>
              <a:rPr lang="en-US" dirty="0"/>
              <a:t> </a:t>
            </a:r>
            <a:r>
              <a:rPr lang="en-US" dirty="0" err="1"/>
              <a:t>gebeurtenis</a:t>
            </a:r>
            <a:r>
              <a:rPr lang="en-US" dirty="0"/>
              <a:t> </a:t>
            </a:r>
            <a:r>
              <a:rPr lang="en-US" dirty="0" err="1"/>
              <a:t>plaasgevind</a:t>
            </a:r>
            <a:r>
              <a:rPr lang="en-US" dirty="0"/>
              <a:t> het, word “was” in die </a:t>
            </a:r>
            <a:r>
              <a:rPr lang="en-US" dirty="0" err="1"/>
              <a:t>lydende</a:t>
            </a:r>
            <a:r>
              <a:rPr lang="en-US" dirty="0"/>
              <a:t> </a:t>
            </a:r>
            <a:r>
              <a:rPr lang="en-US" dirty="0" err="1"/>
              <a:t>vorm</a:t>
            </a:r>
            <a:r>
              <a:rPr lang="en-US" dirty="0"/>
              <a:t> </a:t>
            </a:r>
            <a:r>
              <a:rPr lang="en-US" dirty="0" err="1"/>
              <a:t>gebruik</a:t>
            </a:r>
            <a:r>
              <a:rPr lang="en-US" dirty="0"/>
              <a:t>. </a:t>
            </a:r>
            <a:r>
              <a:rPr lang="en-US" dirty="0" err="1"/>
              <a:t>Byvoorbeeld</a:t>
            </a:r>
            <a:r>
              <a:rPr lang="en-US" dirty="0"/>
              <a:t>, “Toe Piet </a:t>
            </a:r>
            <a:r>
              <a:rPr lang="en-US" dirty="0" err="1"/>
              <a:t>daar</a:t>
            </a:r>
            <a:r>
              <a:rPr lang="en-US" dirty="0"/>
              <a:t> </a:t>
            </a:r>
            <a:r>
              <a:rPr lang="en-US" dirty="0" err="1"/>
              <a:t>aankom</a:t>
            </a:r>
            <a:r>
              <a:rPr lang="en-US" dirty="0"/>
              <a:t>, het Suzie reeds die </a:t>
            </a:r>
            <a:r>
              <a:rPr lang="en-US" dirty="0" err="1"/>
              <a:t>werk</a:t>
            </a:r>
            <a:r>
              <a:rPr lang="en-US" dirty="0"/>
              <a:t> </a:t>
            </a:r>
            <a:r>
              <a:rPr lang="en-US" dirty="0" err="1"/>
              <a:t>voltooi</a:t>
            </a:r>
            <a:r>
              <a:rPr lang="en-US" dirty="0"/>
              <a:t>” word “Toe Piet </a:t>
            </a:r>
            <a:r>
              <a:rPr lang="en-US" dirty="0" err="1"/>
              <a:t>daar</a:t>
            </a:r>
            <a:r>
              <a:rPr lang="en-US" dirty="0"/>
              <a:t> </a:t>
            </a:r>
            <a:r>
              <a:rPr lang="en-US" dirty="0" err="1"/>
              <a:t>aankom</a:t>
            </a:r>
            <a:r>
              <a:rPr lang="en-US" dirty="0"/>
              <a:t>, was die </a:t>
            </a:r>
            <a:r>
              <a:rPr lang="en-US" dirty="0" err="1"/>
              <a:t>werk</a:t>
            </a:r>
            <a:r>
              <a:rPr lang="en-US" dirty="0"/>
              <a:t> reeds </a:t>
            </a:r>
            <a:r>
              <a:rPr lang="en-US" dirty="0" err="1"/>
              <a:t>deur</a:t>
            </a:r>
            <a:r>
              <a:rPr lang="en-US" dirty="0"/>
              <a:t> Suzie </a:t>
            </a:r>
            <a:r>
              <a:rPr lang="en-US" dirty="0" err="1"/>
              <a:t>voltooi</a:t>
            </a:r>
            <a:r>
              <a:rPr lang="en-US" dirty="0"/>
              <a: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0DC57-84C4-69F1-E4C8-EF681C5E5A2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f-ZA"/>
          </a:p>
        </p:txBody>
      </p:sp>
      <p:sp>
        <p:nvSpPr>
          <p:cNvPr id="3" name="Subtitle 2">
            <a:extLst>
              <a:ext uri="{FF2B5EF4-FFF2-40B4-BE49-F238E27FC236}">
                <a16:creationId xmlns:a16="http://schemas.microsoft.com/office/drawing/2014/main" id="{BCEB0E91-6C3E-0E31-F89C-E8C1C88B7CD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f-ZA"/>
          </a:p>
        </p:txBody>
      </p:sp>
      <p:sp>
        <p:nvSpPr>
          <p:cNvPr id="4" name="Date Placeholder 3">
            <a:extLst>
              <a:ext uri="{FF2B5EF4-FFF2-40B4-BE49-F238E27FC236}">
                <a16:creationId xmlns:a16="http://schemas.microsoft.com/office/drawing/2014/main" id="{2399DE27-9D22-E767-D1D1-E36B4FC49BA0}"/>
              </a:ext>
            </a:extLst>
          </p:cNvPr>
          <p:cNvSpPr>
            <a:spLocks noGrp="1"/>
          </p:cNvSpPr>
          <p:nvPr>
            <p:ph type="dt" sz="half" idx="10"/>
          </p:nvPr>
        </p:nvSpPr>
        <p:spPr/>
        <p:txBody>
          <a:bodyPr/>
          <a:lstStyle/>
          <a:p>
            <a:fld id="{6343B83D-138D-4E05-BB3C-8D45F8CCD153}" type="datetimeFigureOut">
              <a:rPr lang="af-ZA" smtClean="0"/>
              <a:t>2025-03-10</a:t>
            </a:fld>
            <a:endParaRPr lang="af-ZA"/>
          </a:p>
        </p:txBody>
      </p:sp>
      <p:sp>
        <p:nvSpPr>
          <p:cNvPr id="5" name="Footer Placeholder 4">
            <a:extLst>
              <a:ext uri="{FF2B5EF4-FFF2-40B4-BE49-F238E27FC236}">
                <a16:creationId xmlns:a16="http://schemas.microsoft.com/office/drawing/2014/main" id="{AFD032D1-57EB-15BD-4078-878FC87DEB7B}"/>
              </a:ext>
            </a:extLst>
          </p:cNvPr>
          <p:cNvSpPr>
            <a:spLocks noGrp="1"/>
          </p:cNvSpPr>
          <p:nvPr>
            <p:ph type="ftr" sz="quarter" idx="11"/>
          </p:nvPr>
        </p:nvSpPr>
        <p:spPr/>
        <p:txBody>
          <a:bodyPr/>
          <a:lstStyle/>
          <a:p>
            <a:endParaRPr lang="af-ZA"/>
          </a:p>
        </p:txBody>
      </p:sp>
      <p:sp>
        <p:nvSpPr>
          <p:cNvPr id="6" name="Slide Number Placeholder 5">
            <a:extLst>
              <a:ext uri="{FF2B5EF4-FFF2-40B4-BE49-F238E27FC236}">
                <a16:creationId xmlns:a16="http://schemas.microsoft.com/office/drawing/2014/main" id="{8D0C26A5-91D7-F53B-7BD9-DA9858CFBA88}"/>
              </a:ext>
            </a:extLst>
          </p:cNvPr>
          <p:cNvSpPr>
            <a:spLocks noGrp="1"/>
          </p:cNvSpPr>
          <p:nvPr>
            <p:ph type="sldNum" sz="quarter" idx="12"/>
          </p:nvPr>
        </p:nvSpPr>
        <p:spPr/>
        <p:txBody>
          <a:bodyPr/>
          <a:lstStyle/>
          <a:p>
            <a:fld id="{6515B605-0EA0-45DD-87F9-2EFBA3701EA5}" type="slidenum">
              <a:rPr lang="af-ZA" smtClean="0"/>
              <a:t>‹#›</a:t>
            </a:fld>
            <a:endParaRPr lang="af-ZA"/>
          </a:p>
        </p:txBody>
      </p:sp>
    </p:spTree>
    <p:extLst>
      <p:ext uri="{BB962C8B-B14F-4D97-AF65-F5344CB8AC3E}">
        <p14:creationId xmlns:p14="http://schemas.microsoft.com/office/powerpoint/2010/main" val="35796704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CF9F7D-8276-7586-452E-E0792421D895}"/>
              </a:ext>
            </a:extLst>
          </p:cNvPr>
          <p:cNvSpPr>
            <a:spLocks noGrp="1"/>
          </p:cNvSpPr>
          <p:nvPr>
            <p:ph type="title"/>
          </p:nvPr>
        </p:nvSpPr>
        <p:spPr/>
        <p:txBody>
          <a:bodyPr/>
          <a:lstStyle/>
          <a:p>
            <a:r>
              <a:rPr lang="en-US"/>
              <a:t>Click to edit Master title style</a:t>
            </a:r>
            <a:endParaRPr lang="af-ZA"/>
          </a:p>
        </p:txBody>
      </p:sp>
      <p:sp>
        <p:nvSpPr>
          <p:cNvPr id="3" name="Content Placeholder 2">
            <a:extLst>
              <a:ext uri="{FF2B5EF4-FFF2-40B4-BE49-F238E27FC236}">
                <a16:creationId xmlns:a16="http://schemas.microsoft.com/office/drawing/2014/main" id="{80F5C074-59F6-C283-C40B-BFA82B90735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4" name="Date Placeholder 3">
            <a:extLst>
              <a:ext uri="{FF2B5EF4-FFF2-40B4-BE49-F238E27FC236}">
                <a16:creationId xmlns:a16="http://schemas.microsoft.com/office/drawing/2014/main" id="{71173A51-724F-4F9B-4D30-531038D0C811}"/>
              </a:ext>
            </a:extLst>
          </p:cNvPr>
          <p:cNvSpPr>
            <a:spLocks noGrp="1"/>
          </p:cNvSpPr>
          <p:nvPr>
            <p:ph type="dt" sz="half" idx="10"/>
          </p:nvPr>
        </p:nvSpPr>
        <p:spPr/>
        <p:txBody>
          <a:bodyPr/>
          <a:lstStyle/>
          <a:p>
            <a:fld id="{6343B83D-138D-4E05-BB3C-8D45F8CCD153}" type="datetimeFigureOut">
              <a:rPr lang="af-ZA" smtClean="0"/>
              <a:t>2025-03-10</a:t>
            </a:fld>
            <a:endParaRPr lang="af-ZA"/>
          </a:p>
        </p:txBody>
      </p:sp>
      <p:sp>
        <p:nvSpPr>
          <p:cNvPr id="5" name="Footer Placeholder 4">
            <a:extLst>
              <a:ext uri="{FF2B5EF4-FFF2-40B4-BE49-F238E27FC236}">
                <a16:creationId xmlns:a16="http://schemas.microsoft.com/office/drawing/2014/main" id="{8091F81E-8EAC-E327-B291-63176977DCFC}"/>
              </a:ext>
            </a:extLst>
          </p:cNvPr>
          <p:cNvSpPr>
            <a:spLocks noGrp="1"/>
          </p:cNvSpPr>
          <p:nvPr>
            <p:ph type="ftr" sz="quarter" idx="11"/>
          </p:nvPr>
        </p:nvSpPr>
        <p:spPr/>
        <p:txBody>
          <a:bodyPr/>
          <a:lstStyle/>
          <a:p>
            <a:endParaRPr lang="af-ZA"/>
          </a:p>
        </p:txBody>
      </p:sp>
      <p:sp>
        <p:nvSpPr>
          <p:cNvPr id="6" name="Slide Number Placeholder 5">
            <a:extLst>
              <a:ext uri="{FF2B5EF4-FFF2-40B4-BE49-F238E27FC236}">
                <a16:creationId xmlns:a16="http://schemas.microsoft.com/office/drawing/2014/main" id="{157F26FB-E56B-2726-278B-9A7515F39D67}"/>
              </a:ext>
            </a:extLst>
          </p:cNvPr>
          <p:cNvSpPr>
            <a:spLocks noGrp="1"/>
          </p:cNvSpPr>
          <p:nvPr>
            <p:ph type="sldNum" sz="quarter" idx="12"/>
          </p:nvPr>
        </p:nvSpPr>
        <p:spPr/>
        <p:txBody>
          <a:bodyPr/>
          <a:lstStyle/>
          <a:p>
            <a:fld id="{6515B605-0EA0-45DD-87F9-2EFBA3701EA5}" type="slidenum">
              <a:rPr lang="af-ZA" smtClean="0"/>
              <a:t>‹#›</a:t>
            </a:fld>
            <a:endParaRPr lang="af-ZA"/>
          </a:p>
        </p:txBody>
      </p:sp>
    </p:spTree>
    <p:extLst>
      <p:ext uri="{BB962C8B-B14F-4D97-AF65-F5344CB8AC3E}">
        <p14:creationId xmlns:p14="http://schemas.microsoft.com/office/powerpoint/2010/main" val="15569487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C7F9A-EE8C-60E0-5AE6-CCA5C6C2F9F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f-ZA"/>
          </a:p>
        </p:txBody>
      </p:sp>
      <p:sp>
        <p:nvSpPr>
          <p:cNvPr id="3" name="Text Placeholder 2">
            <a:extLst>
              <a:ext uri="{FF2B5EF4-FFF2-40B4-BE49-F238E27FC236}">
                <a16:creationId xmlns:a16="http://schemas.microsoft.com/office/drawing/2014/main" id="{D6116E96-5FD4-B889-36CD-2BCC6ADE584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4ED2CF-0D6A-DA98-FA8E-F8304DC41BAD}"/>
              </a:ext>
            </a:extLst>
          </p:cNvPr>
          <p:cNvSpPr>
            <a:spLocks noGrp="1"/>
          </p:cNvSpPr>
          <p:nvPr>
            <p:ph type="dt" sz="half" idx="10"/>
          </p:nvPr>
        </p:nvSpPr>
        <p:spPr/>
        <p:txBody>
          <a:bodyPr/>
          <a:lstStyle/>
          <a:p>
            <a:fld id="{6343B83D-138D-4E05-BB3C-8D45F8CCD153}" type="datetimeFigureOut">
              <a:rPr lang="af-ZA" smtClean="0"/>
              <a:t>2025-03-10</a:t>
            </a:fld>
            <a:endParaRPr lang="af-ZA"/>
          </a:p>
        </p:txBody>
      </p:sp>
      <p:sp>
        <p:nvSpPr>
          <p:cNvPr id="5" name="Footer Placeholder 4">
            <a:extLst>
              <a:ext uri="{FF2B5EF4-FFF2-40B4-BE49-F238E27FC236}">
                <a16:creationId xmlns:a16="http://schemas.microsoft.com/office/drawing/2014/main" id="{F18184D9-CC3A-A8B9-1003-FFA74E933251}"/>
              </a:ext>
            </a:extLst>
          </p:cNvPr>
          <p:cNvSpPr>
            <a:spLocks noGrp="1"/>
          </p:cNvSpPr>
          <p:nvPr>
            <p:ph type="ftr" sz="quarter" idx="11"/>
          </p:nvPr>
        </p:nvSpPr>
        <p:spPr/>
        <p:txBody>
          <a:bodyPr/>
          <a:lstStyle/>
          <a:p>
            <a:endParaRPr lang="af-ZA"/>
          </a:p>
        </p:txBody>
      </p:sp>
      <p:sp>
        <p:nvSpPr>
          <p:cNvPr id="6" name="Slide Number Placeholder 5">
            <a:extLst>
              <a:ext uri="{FF2B5EF4-FFF2-40B4-BE49-F238E27FC236}">
                <a16:creationId xmlns:a16="http://schemas.microsoft.com/office/drawing/2014/main" id="{DEEF2B92-88D5-1A28-FC23-8DD07DF20389}"/>
              </a:ext>
            </a:extLst>
          </p:cNvPr>
          <p:cNvSpPr>
            <a:spLocks noGrp="1"/>
          </p:cNvSpPr>
          <p:nvPr>
            <p:ph type="sldNum" sz="quarter" idx="12"/>
          </p:nvPr>
        </p:nvSpPr>
        <p:spPr/>
        <p:txBody>
          <a:bodyPr/>
          <a:lstStyle/>
          <a:p>
            <a:fld id="{6515B605-0EA0-45DD-87F9-2EFBA3701EA5}" type="slidenum">
              <a:rPr lang="af-ZA" smtClean="0"/>
              <a:t>‹#›</a:t>
            </a:fld>
            <a:endParaRPr lang="af-ZA"/>
          </a:p>
        </p:txBody>
      </p:sp>
    </p:spTree>
    <p:extLst>
      <p:ext uri="{BB962C8B-B14F-4D97-AF65-F5344CB8AC3E}">
        <p14:creationId xmlns:p14="http://schemas.microsoft.com/office/powerpoint/2010/main" val="12085295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59EF06-EC5E-411C-0ABC-9285621A2FEB}"/>
              </a:ext>
            </a:extLst>
          </p:cNvPr>
          <p:cNvSpPr>
            <a:spLocks noGrp="1"/>
          </p:cNvSpPr>
          <p:nvPr>
            <p:ph type="title"/>
          </p:nvPr>
        </p:nvSpPr>
        <p:spPr/>
        <p:txBody>
          <a:bodyPr/>
          <a:lstStyle/>
          <a:p>
            <a:r>
              <a:rPr lang="en-US"/>
              <a:t>Click to edit Master title style</a:t>
            </a:r>
            <a:endParaRPr lang="af-ZA"/>
          </a:p>
        </p:txBody>
      </p:sp>
      <p:sp>
        <p:nvSpPr>
          <p:cNvPr id="3" name="Content Placeholder 2">
            <a:extLst>
              <a:ext uri="{FF2B5EF4-FFF2-40B4-BE49-F238E27FC236}">
                <a16:creationId xmlns:a16="http://schemas.microsoft.com/office/drawing/2014/main" id="{9AE67D25-70C9-F629-1D31-EE5C01D0421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4" name="Content Placeholder 3">
            <a:extLst>
              <a:ext uri="{FF2B5EF4-FFF2-40B4-BE49-F238E27FC236}">
                <a16:creationId xmlns:a16="http://schemas.microsoft.com/office/drawing/2014/main" id="{9ABBF4D0-A135-9A4D-DF8F-B29BACC5E7C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5" name="Date Placeholder 4">
            <a:extLst>
              <a:ext uri="{FF2B5EF4-FFF2-40B4-BE49-F238E27FC236}">
                <a16:creationId xmlns:a16="http://schemas.microsoft.com/office/drawing/2014/main" id="{65C24B61-14C2-26E5-FEDF-A5F83F0C4033}"/>
              </a:ext>
            </a:extLst>
          </p:cNvPr>
          <p:cNvSpPr>
            <a:spLocks noGrp="1"/>
          </p:cNvSpPr>
          <p:nvPr>
            <p:ph type="dt" sz="half" idx="10"/>
          </p:nvPr>
        </p:nvSpPr>
        <p:spPr/>
        <p:txBody>
          <a:bodyPr/>
          <a:lstStyle/>
          <a:p>
            <a:fld id="{6343B83D-138D-4E05-BB3C-8D45F8CCD153}" type="datetimeFigureOut">
              <a:rPr lang="af-ZA" smtClean="0"/>
              <a:t>2025-03-10</a:t>
            </a:fld>
            <a:endParaRPr lang="af-ZA"/>
          </a:p>
        </p:txBody>
      </p:sp>
      <p:sp>
        <p:nvSpPr>
          <p:cNvPr id="6" name="Footer Placeholder 5">
            <a:extLst>
              <a:ext uri="{FF2B5EF4-FFF2-40B4-BE49-F238E27FC236}">
                <a16:creationId xmlns:a16="http://schemas.microsoft.com/office/drawing/2014/main" id="{14214278-EF4C-4FEB-96C8-5E5EB5464B9F}"/>
              </a:ext>
            </a:extLst>
          </p:cNvPr>
          <p:cNvSpPr>
            <a:spLocks noGrp="1"/>
          </p:cNvSpPr>
          <p:nvPr>
            <p:ph type="ftr" sz="quarter" idx="11"/>
          </p:nvPr>
        </p:nvSpPr>
        <p:spPr/>
        <p:txBody>
          <a:bodyPr/>
          <a:lstStyle/>
          <a:p>
            <a:endParaRPr lang="af-ZA"/>
          </a:p>
        </p:txBody>
      </p:sp>
      <p:sp>
        <p:nvSpPr>
          <p:cNvPr id="7" name="Slide Number Placeholder 6">
            <a:extLst>
              <a:ext uri="{FF2B5EF4-FFF2-40B4-BE49-F238E27FC236}">
                <a16:creationId xmlns:a16="http://schemas.microsoft.com/office/drawing/2014/main" id="{0E6CAF14-EB99-2123-0CCD-2A28BBB19A1B}"/>
              </a:ext>
            </a:extLst>
          </p:cNvPr>
          <p:cNvSpPr>
            <a:spLocks noGrp="1"/>
          </p:cNvSpPr>
          <p:nvPr>
            <p:ph type="sldNum" sz="quarter" idx="12"/>
          </p:nvPr>
        </p:nvSpPr>
        <p:spPr/>
        <p:txBody>
          <a:bodyPr/>
          <a:lstStyle/>
          <a:p>
            <a:fld id="{6515B605-0EA0-45DD-87F9-2EFBA3701EA5}" type="slidenum">
              <a:rPr lang="af-ZA" smtClean="0"/>
              <a:t>‹#›</a:t>
            </a:fld>
            <a:endParaRPr lang="af-ZA"/>
          </a:p>
        </p:txBody>
      </p:sp>
    </p:spTree>
    <p:extLst>
      <p:ext uri="{BB962C8B-B14F-4D97-AF65-F5344CB8AC3E}">
        <p14:creationId xmlns:p14="http://schemas.microsoft.com/office/powerpoint/2010/main" val="31672234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7BA31-D47D-FF2C-13C5-9127F4D8D548}"/>
              </a:ext>
            </a:extLst>
          </p:cNvPr>
          <p:cNvSpPr>
            <a:spLocks noGrp="1"/>
          </p:cNvSpPr>
          <p:nvPr>
            <p:ph type="title"/>
          </p:nvPr>
        </p:nvSpPr>
        <p:spPr>
          <a:xfrm>
            <a:off x="839788" y="365125"/>
            <a:ext cx="10515600" cy="1325563"/>
          </a:xfrm>
        </p:spPr>
        <p:txBody>
          <a:bodyPr/>
          <a:lstStyle/>
          <a:p>
            <a:r>
              <a:rPr lang="en-US"/>
              <a:t>Click to edit Master title style</a:t>
            </a:r>
            <a:endParaRPr lang="af-ZA"/>
          </a:p>
        </p:txBody>
      </p:sp>
      <p:sp>
        <p:nvSpPr>
          <p:cNvPr id="3" name="Text Placeholder 2">
            <a:extLst>
              <a:ext uri="{FF2B5EF4-FFF2-40B4-BE49-F238E27FC236}">
                <a16:creationId xmlns:a16="http://schemas.microsoft.com/office/drawing/2014/main" id="{5DC63F7B-5FDA-BAA4-3F95-37DBB964E87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D1136E5-6639-74D2-E3CD-5A783DB9534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5" name="Text Placeholder 4">
            <a:extLst>
              <a:ext uri="{FF2B5EF4-FFF2-40B4-BE49-F238E27FC236}">
                <a16:creationId xmlns:a16="http://schemas.microsoft.com/office/drawing/2014/main" id="{17EA4735-F29D-A3D5-0128-15CDD1E05E3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052CF58-4488-E090-B873-83F375AE0B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7" name="Date Placeholder 6">
            <a:extLst>
              <a:ext uri="{FF2B5EF4-FFF2-40B4-BE49-F238E27FC236}">
                <a16:creationId xmlns:a16="http://schemas.microsoft.com/office/drawing/2014/main" id="{74E6DD0D-2CD7-FDAD-5563-82B3D05A383D}"/>
              </a:ext>
            </a:extLst>
          </p:cNvPr>
          <p:cNvSpPr>
            <a:spLocks noGrp="1"/>
          </p:cNvSpPr>
          <p:nvPr>
            <p:ph type="dt" sz="half" idx="10"/>
          </p:nvPr>
        </p:nvSpPr>
        <p:spPr/>
        <p:txBody>
          <a:bodyPr/>
          <a:lstStyle/>
          <a:p>
            <a:fld id="{6343B83D-138D-4E05-BB3C-8D45F8CCD153}" type="datetimeFigureOut">
              <a:rPr lang="af-ZA" smtClean="0"/>
              <a:t>2025-03-10</a:t>
            </a:fld>
            <a:endParaRPr lang="af-ZA"/>
          </a:p>
        </p:txBody>
      </p:sp>
      <p:sp>
        <p:nvSpPr>
          <p:cNvPr id="8" name="Footer Placeholder 7">
            <a:extLst>
              <a:ext uri="{FF2B5EF4-FFF2-40B4-BE49-F238E27FC236}">
                <a16:creationId xmlns:a16="http://schemas.microsoft.com/office/drawing/2014/main" id="{DA111653-8336-1F9D-AC32-8DF8A1FE71C5}"/>
              </a:ext>
            </a:extLst>
          </p:cNvPr>
          <p:cNvSpPr>
            <a:spLocks noGrp="1"/>
          </p:cNvSpPr>
          <p:nvPr>
            <p:ph type="ftr" sz="quarter" idx="11"/>
          </p:nvPr>
        </p:nvSpPr>
        <p:spPr/>
        <p:txBody>
          <a:bodyPr/>
          <a:lstStyle/>
          <a:p>
            <a:endParaRPr lang="af-ZA"/>
          </a:p>
        </p:txBody>
      </p:sp>
      <p:sp>
        <p:nvSpPr>
          <p:cNvPr id="9" name="Slide Number Placeholder 8">
            <a:extLst>
              <a:ext uri="{FF2B5EF4-FFF2-40B4-BE49-F238E27FC236}">
                <a16:creationId xmlns:a16="http://schemas.microsoft.com/office/drawing/2014/main" id="{0EF0E9FE-EAA2-6862-80C7-7F41EC2DB273}"/>
              </a:ext>
            </a:extLst>
          </p:cNvPr>
          <p:cNvSpPr>
            <a:spLocks noGrp="1"/>
          </p:cNvSpPr>
          <p:nvPr>
            <p:ph type="sldNum" sz="quarter" idx="12"/>
          </p:nvPr>
        </p:nvSpPr>
        <p:spPr/>
        <p:txBody>
          <a:bodyPr/>
          <a:lstStyle/>
          <a:p>
            <a:fld id="{6515B605-0EA0-45DD-87F9-2EFBA3701EA5}" type="slidenum">
              <a:rPr lang="af-ZA" smtClean="0"/>
              <a:t>‹#›</a:t>
            </a:fld>
            <a:endParaRPr lang="af-ZA"/>
          </a:p>
        </p:txBody>
      </p:sp>
    </p:spTree>
    <p:extLst>
      <p:ext uri="{BB962C8B-B14F-4D97-AF65-F5344CB8AC3E}">
        <p14:creationId xmlns:p14="http://schemas.microsoft.com/office/powerpoint/2010/main" val="1893929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9A115-5C19-E36F-BC26-DCAA7742FB08}"/>
              </a:ext>
            </a:extLst>
          </p:cNvPr>
          <p:cNvSpPr>
            <a:spLocks noGrp="1"/>
          </p:cNvSpPr>
          <p:nvPr>
            <p:ph type="title"/>
          </p:nvPr>
        </p:nvSpPr>
        <p:spPr/>
        <p:txBody>
          <a:bodyPr/>
          <a:lstStyle/>
          <a:p>
            <a:r>
              <a:rPr lang="en-US"/>
              <a:t>Click to edit Master title style</a:t>
            </a:r>
            <a:endParaRPr lang="af-ZA"/>
          </a:p>
        </p:txBody>
      </p:sp>
      <p:sp>
        <p:nvSpPr>
          <p:cNvPr id="3" name="Date Placeholder 2">
            <a:extLst>
              <a:ext uri="{FF2B5EF4-FFF2-40B4-BE49-F238E27FC236}">
                <a16:creationId xmlns:a16="http://schemas.microsoft.com/office/drawing/2014/main" id="{5785DE7D-A8E6-54DC-1E87-303ED9F1EDB2}"/>
              </a:ext>
            </a:extLst>
          </p:cNvPr>
          <p:cNvSpPr>
            <a:spLocks noGrp="1"/>
          </p:cNvSpPr>
          <p:nvPr>
            <p:ph type="dt" sz="half" idx="10"/>
          </p:nvPr>
        </p:nvSpPr>
        <p:spPr/>
        <p:txBody>
          <a:bodyPr/>
          <a:lstStyle/>
          <a:p>
            <a:fld id="{6343B83D-138D-4E05-BB3C-8D45F8CCD153}" type="datetimeFigureOut">
              <a:rPr lang="af-ZA" smtClean="0"/>
              <a:t>2025-03-10</a:t>
            </a:fld>
            <a:endParaRPr lang="af-ZA"/>
          </a:p>
        </p:txBody>
      </p:sp>
      <p:sp>
        <p:nvSpPr>
          <p:cNvPr id="4" name="Footer Placeholder 3">
            <a:extLst>
              <a:ext uri="{FF2B5EF4-FFF2-40B4-BE49-F238E27FC236}">
                <a16:creationId xmlns:a16="http://schemas.microsoft.com/office/drawing/2014/main" id="{11F13EA1-B22D-D8D7-BC18-E3F9958205EA}"/>
              </a:ext>
            </a:extLst>
          </p:cNvPr>
          <p:cNvSpPr>
            <a:spLocks noGrp="1"/>
          </p:cNvSpPr>
          <p:nvPr>
            <p:ph type="ftr" sz="quarter" idx="11"/>
          </p:nvPr>
        </p:nvSpPr>
        <p:spPr/>
        <p:txBody>
          <a:bodyPr/>
          <a:lstStyle/>
          <a:p>
            <a:endParaRPr lang="af-ZA"/>
          </a:p>
        </p:txBody>
      </p:sp>
      <p:sp>
        <p:nvSpPr>
          <p:cNvPr id="5" name="Slide Number Placeholder 4">
            <a:extLst>
              <a:ext uri="{FF2B5EF4-FFF2-40B4-BE49-F238E27FC236}">
                <a16:creationId xmlns:a16="http://schemas.microsoft.com/office/drawing/2014/main" id="{05F11049-5337-2289-FD98-2887532E8841}"/>
              </a:ext>
            </a:extLst>
          </p:cNvPr>
          <p:cNvSpPr>
            <a:spLocks noGrp="1"/>
          </p:cNvSpPr>
          <p:nvPr>
            <p:ph type="sldNum" sz="quarter" idx="12"/>
          </p:nvPr>
        </p:nvSpPr>
        <p:spPr/>
        <p:txBody>
          <a:bodyPr/>
          <a:lstStyle/>
          <a:p>
            <a:fld id="{6515B605-0EA0-45DD-87F9-2EFBA3701EA5}" type="slidenum">
              <a:rPr lang="af-ZA" smtClean="0"/>
              <a:t>‹#›</a:t>
            </a:fld>
            <a:endParaRPr lang="af-ZA"/>
          </a:p>
        </p:txBody>
      </p:sp>
    </p:spTree>
    <p:extLst>
      <p:ext uri="{BB962C8B-B14F-4D97-AF65-F5344CB8AC3E}">
        <p14:creationId xmlns:p14="http://schemas.microsoft.com/office/powerpoint/2010/main" val="489774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9BC3908-6D37-701B-C2F4-9C79EC916074}"/>
              </a:ext>
            </a:extLst>
          </p:cNvPr>
          <p:cNvSpPr>
            <a:spLocks noGrp="1"/>
          </p:cNvSpPr>
          <p:nvPr>
            <p:ph type="dt" sz="half" idx="10"/>
          </p:nvPr>
        </p:nvSpPr>
        <p:spPr/>
        <p:txBody>
          <a:bodyPr/>
          <a:lstStyle/>
          <a:p>
            <a:fld id="{6343B83D-138D-4E05-BB3C-8D45F8CCD153}" type="datetimeFigureOut">
              <a:rPr lang="af-ZA" smtClean="0"/>
              <a:t>2025-03-10</a:t>
            </a:fld>
            <a:endParaRPr lang="af-ZA"/>
          </a:p>
        </p:txBody>
      </p:sp>
      <p:sp>
        <p:nvSpPr>
          <p:cNvPr id="3" name="Footer Placeholder 2">
            <a:extLst>
              <a:ext uri="{FF2B5EF4-FFF2-40B4-BE49-F238E27FC236}">
                <a16:creationId xmlns:a16="http://schemas.microsoft.com/office/drawing/2014/main" id="{AFC67927-1C0A-8278-6CA3-EB1152451964}"/>
              </a:ext>
            </a:extLst>
          </p:cNvPr>
          <p:cNvSpPr>
            <a:spLocks noGrp="1"/>
          </p:cNvSpPr>
          <p:nvPr>
            <p:ph type="ftr" sz="quarter" idx="11"/>
          </p:nvPr>
        </p:nvSpPr>
        <p:spPr/>
        <p:txBody>
          <a:bodyPr/>
          <a:lstStyle/>
          <a:p>
            <a:endParaRPr lang="af-ZA"/>
          </a:p>
        </p:txBody>
      </p:sp>
      <p:sp>
        <p:nvSpPr>
          <p:cNvPr id="4" name="Slide Number Placeholder 3">
            <a:extLst>
              <a:ext uri="{FF2B5EF4-FFF2-40B4-BE49-F238E27FC236}">
                <a16:creationId xmlns:a16="http://schemas.microsoft.com/office/drawing/2014/main" id="{FDF9094C-6695-C88D-2096-89FC4BDC8547}"/>
              </a:ext>
            </a:extLst>
          </p:cNvPr>
          <p:cNvSpPr>
            <a:spLocks noGrp="1"/>
          </p:cNvSpPr>
          <p:nvPr>
            <p:ph type="sldNum" sz="quarter" idx="12"/>
          </p:nvPr>
        </p:nvSpPr>
        <p:spPr/>
        <p:txBody>
          <a:bodyPr/>
          <a:lstStyle/>
          <a:p>
            <a:fld id="{6515B605-0EA0-45DD-87F9-2EFBA3701EA5}" type="slidenum">
              <a:rPr lang="af-ZA" smtClean="0"/>
              <a:t>‹#›</a:t>
            </a:fld>
            <a:endParaRPr lang="af-ZA"/>
          </a:p>
        </p:txBody>
      </p:sp>
    </p:spTree>
    <p:extLst>
      <p:ext uri="{BB962C8B-B14F-4D97-AF65-F5344CB8AC3E}">
        <p14:creationId xmlns:p14="http://schemas.microsoft.com/office/powerpoint/2010/main" val="15608673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3FB9E-9023-6C3E-B1CE-9BABAE94383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f-ZA"/>
          </a:p>
        </p:txBody>
      </p:sp>
      <p:sp>
        <p:nvSpPr>
          <p:cNvPr id="3" name="Content Placeholder 2">
            <a:extLst>
              <a:ext uri="{FF2B5EF4-FFF2-40B4-BE49-F238E27FC236}">
                <a16:creationId xmlns:a16="http://schemas.microsoft.com/office/drawing/2014/main" id="{0F37522F-992A-8FA6-E997-66D6EA4CFC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4" name="Text Placeholder 3">
            <a:extLst>
              <a:ext uri="{FF2B5EF4-FFF2-40B4-BE49-F238E27FC236}">
                <a16:creationId xmlns:a16="http://schemas.microsoft.com/office/drawing/2014/main" id="{0CF9AE38-FB65-BF44-0123-85FD5FD1AE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009EC7-D66B-8C36-7277-B61D97EB51D9}"/>
              </a:ext>
            </a:extLst>
          </p:cNvPr>
          <p:cNvSpPr>
            <a:spLocks noGrp="1"/>
          </p:cNvSpPr>
          <p:nvPr>
            <p:ph type="dt" sz="half" idx="10"/>
          </p:nvPr>
        </p:nvSpPr>
        <p:spPr/>
        <p:txBody>
          <a:bodyPr/>
          <a:lstStyle/>
          <a:p>
            <a:fld id="{6343B83D-138D-4E05-BB3C-8D45F8CCD153}" type="datetimeFigureOut">
              <a:rPr lang="af-ZA" smtClean="0"/>
              <a:t>2025-03-10</a:t>
            </a:fld>
            <a:endParaRPr lang="af-ZA"/>
          </a:p>
        </p:txBody>
      </p:sp>
      <p:sp>
        <p:nvSpPr>
          <p:cNvPr id="6" name="Footer Placeholder 5">
            <a:extLst>
              <a:ext uri="{FF2B5EF4-FFF2-40B4-BE49-F238E27FC236}">
                <a16:creationId xmlns:a16="http://schemas.microsoft.com/office/drawing/2014/main" id="{A0A1BAEE-035F-7123-D338-85F37FD1EE0C}"/>
              </a:ext>
            </a:extLst>
          </p:cNvPr>
          <p:cNvSpPr>
            <a:spLocks noGrp="1"/>
          </p:cNvSpPr>
          <p:nvPr>
            <p:ph type="ftr" sz="quarter" idx="11"/>
          </p:nvPr>
        </p:nvSpPr>
        <p:spPr/>
        <p:txBody>
          <a:bodyPr/>
          <a:lstStyle/>
          <a:p>
            <a:endParaRPr lang="af-ZA"/>
          </a:p>
        </p:txBody>
      </p:sp>
      <p:sp>
        <p:nvSpPr>
          <p:cNvPr id="7" name="Slide Number Placeholder 6">
            <a:extLst>
              <a:ext uri="{FF2B5EF4-FFF2-40B4-BE49-F238E27FC236}">
                <a16:creationId xmlns:a16="http://schemas.microsoft.com/office/drawing/2014/main" id="{4D954099-A261-AA8B-B375-8ABB0FB3672D}"/>
              </a:ext>
            </a:extLst>
          </p:cNvPr>
          <p:cNvSpPr>
            <a:spLocks noGrp="1"/>
          </p:cNvSpPr>
          <p:nvPr>
            <p:ph type="sldNum" sz="quarter" idx="12"/>
          </p:nvPr>
        </p:nvSpPr>
        <p:spPr/>
        <p:txBody>
          <a:bodyPr/>
          <a:lstStyle/>
          <a:p>
            <a:fld id="{6515B605-0EA0-45DD-87F9-2EFBA3701EA5}" type="slidenum">
              <a:rPr lang="af-ZA" smtClean="0"/>
              <a:t>‹#›</a:t>
            </a:fld>
            <a:endParaRPr lang="af-ZA"/>
          </a:p>
        </p:txBody>
      </p:sp>
    </p:spTree>
    <p:extLst>
      <p:ext uri="{BB962C8B-B14F-4D97-AF65-F5344CB8AC3E}">
        <p14:creationId xmlns:p14="http://schemas.microsoft.com/office/powerpoint/2010/main" val="14956537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0CC62-58F7-FA32-4775-F70031A2CA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f-ZA"/>
          </a:p>
        </p:txBody>
      </p:sp>
      <p:sp>
        <p:nvSpPr>
          <p:cNvPr id="3" name="Picture Placeholder 2">
            <a:extLst>
              <a:ext uri="{FF2B5EF4-FFF2-40B4-BE49-F238E27FC236}">
                <a16:creationId xmlns:a16="http://schemas.microsoft.com/office/drawing/2014/main" id="{58EF5844-C1E8-491F-D35A-E45FAFA7F05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f-ZA"/>
          </a:p>
        </p:txBody>
      </p:sp>
      <p:sp>
        <p:nvSpPr>
          <p:cNvPr id="4" name="Text Placeholder 3">
            <a:extLst>
              <a:ext uri="{FF2B5EF4-FFF2-40B4-BE49-F238E27FC236}">
                <a16:creationId xmlns:a16="http://schemas.microsoft.com/office/drawing/2014/main" id="{80C55D4F-0C8D-A905-19C9-82632E482F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7C7825-83D0-1DFF-01ED-0910F73F7649}"/>
              </a:ext>
            </a:extLst>
          </p:cNvPr>
          <p:cNvSpPr>
            <a:spLocks noGrp="1"/>
          </p:cNvSpPr>
          <p:nvPr>
            <p:ph type="dt" sz="half" idx="10"/>
          </p:nvPr>
        </p:nvSpPr>
        <p:spPr/>
        <p:txBody>
          <a:bodyPr/>
          <a:lstStyle/>
          <a:p>
            <a:fld id="{6343B83D-138D-4E05-BB3C-8D45F8CCD153}" type="datetimeFigureOut">
              <a:rPr lang="af-ZA" smtClean="0"/>
              <a:t>2025-03-10</a:t>
            </a:fld>
            <a:endParaRPr lang="af-ZA"/>
          </a:p>
        </p:txBody>
      </p:sp>
      <p:sp>
        <p:nvSpPr>
          <p:cNvPr id="6" name="Footer Placeholder 5">
            <a:extLst>
              <a:ext uri="{FF2B5EF4-FFF2-40B4-BE49-F238E27FC236}">
                <a16:creationId xmlns:a16="http://schemas.microsoft.com/office/drawing/2014/main" id="{C53352B6-6B5F-D898-9814-89A9D8477FD6}"/>
              </a:ext>
            </a:extLst>
          </p:cNvPr>
          <p:cNvSpPr>
            <a:spLocks noGrp="1"/>
          </p:cNvSpPr>
          <p:nvPr>
            <p:ph type="ftr" sz="quarter" idx="11"/>
          </p:nvPr>
        </p:nvSpPr>
        <p:spPr/>
        <p:txBody>
          <a:bodyPr/>
          <a:lstStyle/>
          <a:p>
            <a:endParaRPr lang="af-ZA"/>
          </a:p>
        </p:txBody>
      </p:sp>
      <p:sp>
        <p:nvSpPr>
          <p:cNvPr id="7" name="Slide Number Placeholder 6">
            <a:extLst>
              <a:ext uri="{FF2B5EF4-FFF2-40B4-BE49-F238E27FC236}">
                <a16:creationId xmlns:a16="http://schemas.microsoft.com/office/drawing/2014/main" id="{42D2EA6F-AA87-6568-593B-D03D0DCDEE59}"/>
              </a:ext>
            </a:extLst>
          </p:cNvPr>
          <p:cNvSpPr>
            <a:spLocks noGrp="1"/>
          </p:cNvSpPr>
          <p:nvPr>
            <p:ph type="sldNum" sz="quarter" idx="12"/>
          </p:nvPr>
        </p:nvSpPr>
        <p:spPr/>
        <p:txBody>
          <a:bodyPr/>
          <a:lstStyle/>
          <a:p>
            <a:fld id="{6515B605-0EA0-45DD-87F9-2EFBA3701EA5}" type="slidenum">
              <a:rPr lang="af-ZA" smtClean="0"/>
              <a:t>‹#›</a:t>
            </a:fld>
            <a:endParaRPr lang="af-ZA"/>
          </a:p>
        </p:txBody>
      </p:sp>
    </p:spTree>
    <p:extLst>
      <p:ext uri="{BB962C8B-B14F-4D97-AF65-F5344CB8AC3E}">
        <p14:creationId xmlns:p14="http://schemas.microsoft.com/office/powerpoint/2010/main" val="31106614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57DBB-A8AE-0ECF-2794-900C29BF9D08}"/>
              </a:ext>
            </a:extLst>
          </p:cNvPr>
          <p:cNvSpPr>
            <a:spLocks noGrp="1"/>
          </p:cNvSpPr>
          <p:nvPr>
            <p:ph type="title"/>
          </p:nvPr>
        </p:nvSpPr>
        <p:spPr/>
        <p:txBody>
          <a:bodyPr/>
          <a:lstStyle/>
          <a:p>
            <a:r>
              <a:rPr lang="en-US"/>
              <a:t>Click to edit Master title style</a:t>
            </a:r>
            <a:endParaRPr lang="af-ZA"/>
          </a:p>
        </p:txBody>
      </p:sp>
      <p:sp>
        <p:nvSpPr>
          <p:cNvPr id="3" name="Vertical Text Placeholder 2">
            <a:extLst>
              <a:ext uri="{FF2B5EF4-FFF2-40B4-BE49-F238E27FC236}">
                <a16:creationId xmlns:a16="http://schemas.microsoft.com/office/drawing/2014/main" id="{0611753B-1658-6E47-A112-015DA68AD2F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4" name="Date Placeholder 3">
            <a:extLst>
              <a:ext uri="{FF2B5EF4-FFF2-40B4-BE49-F238E27FC236}">
                <a16:creationId xmlns:a16="http://schemas.microsoft.com/office/drawing/2014/main" id="{668637C2-1CBA-963A-E632-9F760DFC3240}"/>
              </a:ext>
            </a:extLst>
          </p:cNvPr>
          <p:cNvSpPr>
            <a:spLocks noGrp="1"/>
          </p:cNvSpPr>
          <p:nvPr>
            <p:ph type="dt" sz="half" idx="10"/>
          </p:nvPr>
        </p:nvSpPr>
        <p:spPr/>
        <p:txBody>
          <a:bodyPr/>
          <a:lstStyle/>
          <a:p>
            <a:fld id="{6343B83D-138D-4E05-BB3C-8D45F8CCD153}" type="datetimeFigureOut">
              <a:rPr lang="af-ZA" smtClean="0"/>
              <a:t>2025-03-10</a:t>
            </a:fld>
            <a:endParaRPr lang="af-ZA"/>
          </a:p>
        </p:txBody>
      </p:sp>
      <p:sp>
        <p:nvSpPr>
          <p:cNvPr id="5" name="Footer Placeholder 4">
            <a:extLst>
              <a:ext uri="{FF2B5EF4-FFF2-40B4-BE49-F238E27FC236}">
                <a16:creationId xmlns:a16="http://schemas.microsoft.com/office/drawing/2014/main" id="{3DA7C796-5E4C-3697-8DE4-A563A4AD5C5E}"/>
              </a:ext>
            </a:extLst>
          </p:cNvPr>
          <p:cNvSpPr>
            <a:spLocks noGrp="1"/>
          </p:cNvSpPr>
          <p:nvPr>
            <p:ph type="ftr" sz="quarter" idx="11"/>
          </p:nvPr>
        </p:nvSpPr>
        <p:spPr/>
        <p:txBody>
          <a:bodyPr/>
          <a:lstStyle/>
          <a:p>
            <a:endParaRPr lang="af-ZA"/>
          </a:p>
        </p:txBody>
      </p:sp>
      <p:sp>
        <p:nvSpPr>
          <p:cNvPr id="6" name="Slide Number Placeholder 5">
            <a:extLst>
              <a:ext uri="{FF2B5EF4-FFF2-40B4-BE49-F238E27FC236}">
                <a16:creationId xmlns:a16="http://schemas.microsoft.com/office/drawing/2014/main" id="{F5FE51FD-C1DD-4F11-9245-9DCCC4A29D3B}"/>
              </a:ext>
            </a:extLst>
          </p:cNvPr>
          <p:cNvSpPr>
            <a:spLocks noGrp="1"/>
          </p:cNvSpPr>
          <p:nvPr>
            <p:ph type="sldNum" sz="quarter" idx="12"/>
          </p:nvPr>
        </p:nvSpPr>
        <p:spPr/>
        <p:txBody>
          <a:bodyPr/>
          <a:lstStyle/>
          <a:p>
            <a:fld id="{6515B605-0EA0-45DD-87F9-2EFBA3701EA5}" type="slidenum">
              <a:rPr lang="af-ZA" smtClean="0"/>
              <a:t>‹#›</a:t>
            </a:fld>
            <a:endParaRPr lang="af-ZA"/>
          </a:p>
        </p:txBody>
      </p:sp>
    </p:spTree>
    <p:extLst>
      <p:ext uri="{BB962C8B-B14F-4D97-AF65-F5344CB8AC3E}">
        <p14:creationId xmlns:p14="http://schemas.microsoft.com/office/powerpoint/2010/main" val="37012748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4F5681-D1EF-7FBD-7E38-5638D649F82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f-ZA"/>
          </a:p>
        </p:txBody>
      </p:sp>
      <p:sp>
        <p:nvSpPr>
          <p:cNvPr id="3" name="Vertical Text Placeholder 2">
            <a:extLst>
              <a:ext uri="{FF2B5EF4-FFF2-40B4-BE49-F238E27FC236}">
                <a16:creationId xmlns:a16="http://schemas.microsoft.com/office/drawing/2014/main" id="{5F5BD50B-8A63-29F9-B627-2D34908A8A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4" name="Date Placeholder 3">
            <a:extLst>
              <a:ext uri="{FF2B5EF4-FFF2-40B4-BE49-F238E27FC236}">
                <a16:creationId xmlns:a16="http://schemas.microsoft.com/office/drawing/2014/main" id="{7CE4421F-DF0E-5F50-9728-CBD1D56EEBC5}"/>
              </a:ext>
            </a:extLst>
          </p:cNvPr>
          <p:cNvSpPr>
            <a:spLocks noGrp="1"/>
          </p:cNvSpPr>
          <p:nvPr>
            <p:ph type="dt" sz="half" idx="10"/>
          </p:nvPr>
        </p:nvSpPr>
        <p:spPr/>
        <p:txBody>
          <a:bodyPr/>
          <a:lstStyle/>
          <a:p>
            <a:fld id="{6343B83D-138D-4E05-BB3C-8D45F8CCD153}" type="datetimeFigureOut">
              <a:rPr lang="af-ZA" smtClean="0"/>
              <a:t>2025-03-10</a:t>
            </a:fld>
            <a:endParaRPr lang="af-ZA"/>
          </a:p>
        </p:txBody>
      </p:sp>
      <p:sp>
        <p:nvSpPr>
          <p:cNvPr id="5" name="Footer Placeholder 4">
            <a:extLst>
              <a:ext uri="{FF2B5EF4-FFF2-40B4-BE49-F238E27FC236}">
                <a16:creationId xmlns:a16="http://schemas.microsoft.com/office/drawing/2014/main" id="{167C7107-3F27-77F8-E026-4A52A7F51E37}"/>
              </a:ext>
            </a:extLst>
          </p:cNvPr>
          <p:cNvSpPr>
            <a:spLocks noGrp="1"/>
          </p:cNvSpPr>
          <p:nvPr>
            <p:ph type="ftr" sz="quarter" idx="11"/>
          </p:nvPr>
        </p:nvSpPr>
        <p:spPr/>
        <p:txBody>
          <a:bodyPr/>
          <a:lstStyle/>
          <a:p>
            <a:endParaRPr lang="af-ZA"/>
          </a:p>
        </p:txBody>
      </p:sp>
      <p:sp>
        <p:nvSpPr>
          <p:cNvPr id="6" name="Slide Number Placeholder 5">
            <a:extLst>
              <a:ext uri="{FF2B5EF4-FFF2-40B4-BE49-F238E27FC236}">
                <a16:creationId xmlns:a16="http://schemas.microsoft.com/office/drawing/2014/main" id="{FFBA48E0-87ED-1C75-80A5-E008A9DCD271}"/>
              </a:ext>
            </a:extLst>
          </p:cNvPr>
          <p:cNvSpPr>
            <a:spLocks noGrp="1"/>
          </p:cNvSpPr>
          <p:nvPr>
            <p:ph type="sldNum" sz="quarter" idx="12"/>
          </p:nvPr>
        </p:nvSpPr>
        <p:spPr/>
        <p:txBody>
          <a:bodyPr/>
          <a:lstStyle/>
          <a:p>
            <a:fld id="{6515B605-0EA0-45DD-87F9-2EFBA3701EA5}" type="slidenum">
              <a:rPr lang="af-ZA" smtClean="0"/>
              <a:t>‹#›</a:t>
            </a:fld>
            <a:endParaRPr lang="af-ZA"/>
          </a:p>
        </p:txBody>
      </p:sp>
    </p:spTree>
    <p:extLst>
      <p:ext uri="{BB962C8B-B14F-4D97-AF65-F5344CB8AC3E}">
        <p14:creationId xmlns:p14="http://schemas.microsoft.com/office/powerpoint/2010/main" val="10872385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a:t>Click to edit Master title style</a:t>
            </a:r>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5828164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35630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a:t>Click to edit Master title style</a:t>
            </a:r>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405268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908520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048468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3556940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476730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a:t>Click to edit Master title style</a:t>
            </a:r>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59806347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a:t>Click to edit Master title style</a:t>
            </a:r>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2372242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1423408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0431801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803E284-B7D2-98B7-F9FB-66E71643E5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f-ZA"/>
          </a:p>
        </p:txBody>
      </p:sp>
      <p:sp>
        <p:nvSpPr>
          <p:cNvPr id="3" name="Text Placeholder 2">
            <a:extLst>
              <a:ext uri="{FF2B5EF4-FFF2-40B4-BE49-F238E27FC236}">
                <a16:creationId xmlns:a16="http://schemas.microsoft.com/office/drawing/2014/main" id="{AA6E6F20-E922-4B24-A10A-80BAF48D7A1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4" name="Date Placeholder 3">
            <a:extLst>
              <a:ext uri="{FF2B5EF4-FFF2-40B4-BE49-F238E27FC236}">
                <a16:creationId xmlns:a16="http://schemas.microsoft.com/office/drawing/2014/main" id="{DBDED535-BBE7-A9BB-131F-A3B15AB0C52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43B83D-138D-4E05-BB3C-8D45F8CCD153}" type="datetimeFigureOut">
              <a:rPr lang="af-ZA" smtClean="0"/>
              <a:t>2025-03-10</a:t>
            </a:fld>
            <a:endParaRPr lang="af-ZA"/>
          </a:p>
        </p:txBody>
      </p:sp>
      <p:sp>
        <p:nvSpPr>
          <p:cNvPr id="5" name="Footer Placeholder 4">
            <a:extLst>
              <a:ext uri="{FF2B5EF4-FFF2-40B4-BE49-F238E27FC236}">
                <a16:creationId xmlns:a16="http://schemas.microsoft.com/office/drawing/2014/main" id="{47F563C6-29A7-B98C-75EE-5C08BBDA4A8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f-ZA"/>
          </a:p>
        </p:txBody>
      </p:sp>
      <p:sp>
        <p:nvSpPr>
          <p:cNvPr id="6" name="Slide Number Placeholder 5">
            <a:extLst>
              <a:ext uri="{FF2B5EF4-FFF2-40B4-BE49-F238E27FC236}">
                <a16:creationId xmlns:a16="http://schemas.microsoft.com/office/drawing/2014/main" id="{29741E8F-6691-122D-C195-198AF082F14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15B605-0EA0-45DD-87F9-2EFBA3701EA5}" type="slidenum">
              <a:rPr lang="af-ZA" smtClean="0"/>
              <a:t>‹#›</a:t>
            </a:fld>
            <a:endParaRPr lang="af-ZA"/>
          </a:p>
        </p:txBody>
      </p:sp>
    </p:spTree>
    <p:extLst>
      <p:ext uri="{BB962C8B-B14F-4D97-AF65-F5344CB8AC3E}">
        <p14:creationId xmlns:p14="http://schemas.microsoft.com/office/powerpoint/2010/main" val="435053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f-Z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pPr/>
              <a:t>3/10/2025</a:t>
            </a:fld>
            <a:endParaRPr lang="en-US"/>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9403703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image" Target="../media/image6.jpeg"/><Relationship Id="rId11" Type="http://schemas.openxmlformats.org/officeDocument/2006/relationships/image" Target="../media/image11.jpe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jpeg"/></Relationships>
</file>

<file path=ppt/slides/_rels/slide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svg"/><Relationship Id="rId2" Type="http://schemas.openxmlformats.org/officeDocument/2006/relationships/notesSlide" Target="../notesSlides/notesSlide3.xml"/><Relationship Id="rId1" Type="http://schemas.openxmlformats.org/officeDocument/2006/relationships/slideLayout" Target="../slideLayouts/slideLayout18.xml"/><Relationship Id="rId6" Type="http://schemas.openxmlformats.org/officeDocument/2006/relationships/image" Target="../media/image15.png"/><Relationship Id="rId5" Type="http://schemas.openxmlformats.org/officeDocument/2006/relationships/image" Target="../media/image14.svg"/><Relationship Id="rId4" Type="http://schemas.openxmlformats.org/officeDocument/2006/relationships/image" Target="../media/image13.png"/><Relationship Id="rId9" Type="http://schemas.openxmlformats.org/officeDocument/2006/relationships/image" Target="../media/image18.png"/></Relationships>
</file>

<file path=ppt/slides/_rels/slide4.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image" Target="../media/image6.jpeg"/><Relationship Id="rId11" Type="http://schemas.openxmlformats.org/officeDocument/2006/relationships/image" Target="../media/image11.jpe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2.svg"/><Relationship Id="rId2" Type="http://schemas.openxmlformats.org/officeDocument/2006/relationships/notesSlide" Target="../notesSlides/notesSlide5.xml"/><Relationship Id="rId1" Type="http://schemas.openxmlformats.org/officeDocument/2006/relationships/slideLayout" Target="../slideLayouts/slideLayout18.xml"/><Relationship Id="rId6" Type="http://schemas.openxmlformats.org/officeDocument/2006/relationships/image" Target="../media/image21.png"/><Relationship Id="rId5" Type="http://schemas.openxmlformats.org/officeDocument/2006/relationships/image" Target="../media/image20.svg"/><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8.xml"/><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12.png"/><Relationship Id="rId7"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7.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8.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12.png"/><Relationship Id="rId7" Type="http://schemas.openxmlformats.org/officeDocument/2006/relationships/image" Target="../media/image30.png"/><Relationship Id="rId2" Type="http://schemas.openxmlformats.org/officeDocument/2006/relationships/notesSlide" Target="../notesSlides/notesSlide11.xml"/><Relationship Id="rId1" Type="http://schemas.openxmlformats.org/officeDocument/2006/relationships/slideLayout" Target="../slideLayouts/slideLayout18.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8" Type="http://schemas.openxmlformats.org/officeDocument/2006/relationships/image" Target="../media/image33.svg"/><Relationship Id="rId3" Type="http://schemas.openxmlformats.org/officeDocument/2006/relationships/image" Target="../media/image12.png"/><Relationship Id="rId7"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18.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34.png"/><Relationship Id="rId7"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18.xml"/><Relationship Id="rId6" Type="http://schemas.openxmlformats.org/officeDocument/2006/relationships/image" Target="../media/image25.svg"/><Relationship Id="rId5" Type="http://schemas.openxmlformats.org/officeDocument/2006/relationships/image" Target="../media/image24.png"/><Relationship Id="rId10" Type="http://schemas.openxmlformats.org/officeDocument/2006/relationships/image" Target="../media/image33.svg"/><Relationship Id="rId4" Type="http://schemas.openxmlformats.org/officeDocument/2006/relationships/image" Target="../media/image12.png"/><Relationship Id="rId9" Type="http://schemas.openxmlformats.org/officeDocument/2006/relationships/image" Target="../media/image32.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8.xml"/><Relationship Id="rId4" Type="http://schemas.openxmlformats.org/officeDocument/2006/relationships/image" Target="../media/image35.png"/></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8.xml"/><Relationship Id="rId1" Type="http://schemas.openxmlformats.org/officeDocument/2006/relationships/slideLayout" Target="../slideLayouts/slideLayout18.xml"/><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18.xml"/><Relationship Id="rId4" Type="http://schemas.openxmlformats.org/officeDocument/2006/relationships/image" Target="../media/image37.png"/></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04543"/>
        </a:solidFill>
        <a:effectLst/>
      </p:bgPr>
    </p:bg>
    <p:spTree>
      <p:nvGrpSpPr>
        <p:cNvPr id="1" name=""/>
        <p:cNvGrpSpPr/>
        <p:nvPr/>
      </p:nvGrpSpPr>
      <p:grpSpPr>
        <a:xfrm>
          <a:off x="0" y="0"/>
          <a:ext cx="0" cy="0"/>
          <a:chOff x="0" y="0"/>
          <a:chExt cx="0" cy="0"/>
        </a:xfrm>
      </p:grpSpPr>
      <p:sp>
        <p:nvSpPr>
          <p:cNvPr id="2" name="Freeform 2"/>
          <p:cNvSpPr/>
          <p:nvPr/>
        </p:nvSpPr>
        <p:spPr>
          <a:xfrm>
            <a:off x="-1492693" y="2351142"/>
            <a:ext cx="5203859" cy="6486370"/>
          </a:xfrm>
          <a:custGeom>
            <a:avLst/>
            <a:gdLst/>
            <a:ahLst/>
            <a:cxnLst/>
            <a:rect l="l" t="t" r="r" b="b"/>
            <a:pathLst>
              <a:path w="7805788" h="9729555">
                <a:moveTo>
                  <a:pt x="0" y="0"/>
                </a:moveTo>
                <a:lnTo>
                  <a:pt x="7805788" y="0"/>
                </a:lnTo>
                <a:lnTo>
                  <a:pt x="7805788" y="9729555"/>
                </a:lnTo>
                <a:lnTo>
                  <a:pt x="0" y="9729555"/>
                </a:lnTo>
                <a:lnTo>
                  <a:pt x="0" y="0"/>
                </a:lnTo>
                <a:close/>
              </a:path>
            </a:pathLst>
          </a:custGeom>
          <a:blipFill>
            <a:blip r:embed="rId3"/>
            <a:stretch>
              <a:fillRect/>
            </a:stretch>
          </a:blipFill>
        </p:spPr>
      </p:sp>
      <p:sp>
        <p:nvSpPr>
          <p:cNvPr id="3" name="TextBox 3"/>
          <p:cNvSpPr txBox="1"/>
          <p:nvPr/>
        </p:nvSpPr>
        <p:spPr>
          <a:xfrm>
            <a:off x="928415" y="1609025"/>
            <a:ext cx="10335170" cy="1953548"/>
          </a:xfrm>
          <a:prstGeom prst="rect">
            <a:avLst/>
          </a:prstGeom>
        </p:spPr>
        <p:txBody>
          <a:bodyPr lIns="0" tIns="0" rIns="0" bIns="0" rtlCol="0" anchor="t">
            <a:spAutoFit/>
          </a:bodyPr>
          <a:lstStyle/>
          <a:p>
            <a:pPr algn="ctr" defTabSz="609630">
              <a:lnSpc>
                <a:spcPts val="5226"/>
              </a:lnSpc>
              <a:spcBef>
                <a:spcPct val="0"/>
              </a:spcBef>
            </a:pPr>
            <a:r>
              <a:rPr lang="en-US" sz="3733" b="1" dirty="0" err="1">
                <a:solidFill>
                  <a:srgbClr val="FFFFFF"/>
                </a:solidFill>
                <a:latin typeface="Roboto Bold"/>
                <a:ea typeface="Roboto Bold"/>
                <a:cs typeface="Roboto Bold"/>
                <a:sym typeface="Roboto Bold"/>
              </a:rPr>
              <a:t>Verken</a:t>
            </a:r>
            <a:r>
              <a:rPr lang="en-US" sz="3733" b="1" dirty="0">
                <a:solidFill>
                  <a:srgbClr val="FFFFFF"/>
                </a:solidFill>
                <a:latin typeface="Roboto Bold"/>
                <a:ea typeface="Roboto Bold"/>
                <a:cs typeface="Roboto Bold"/>
                <a:sym typeface="Roboto Bold"/>
              </a:rPr>
              <a:t> die </a:t>
            </a:r>
            <a:r>
              <a:rPr lang="en-US" sz="3733" b="1" dirty="0" err="1">
                <a:solidFill>
                  <a:srgbClr val="FFFFFF"/>
                </a:solidFill>
                <a:latin typeface="Roboto Bold"/>
                <a:ea typeface="Roboto Bold"/>
                <a:cs typeface="Roboto Bold"/>
                <a:sym typeface="Roboto Bold"/>
              </a:rPr>
              <a:t>bedrywende</a:t>
            </a:r>
            <a:r>
              <a:rPr lang="en-US" sz="3733" b="1" dirty="0">
                <a:solidFill>
                  <a:srgbClr val="FFFFFF"/>
                </a:solidFill>
                <a:latin typeface="Roboto Bold"/>
                <a:ea typeface="Roboto Bold"/>
                <a:cs typeface="Roboto Bold"/>
                <a:sym typeface="Roboto Bold"/>
              </a:rPr>
              <a:t> </a:t>
            </a:r>
            <a:r>
              <a:rPr lang="en-US" sz="3733" b="1" dirty="0" err="1">
                <a:solidFill>
                  <a:srgbClr val="FFFFFF"/>
                </a:solidFill>
                <a:latin typeface="Roboto Bold"/>
                <a:ea typeface="Roboto Bold"/>
                <a:cs typeface="Roboto Bold"/>
                <a:sym typeface="Roboto Bold"/>
              </a:rPr>
              <a:t>vorm</a:t>
            </a:r>
            <a:r>
              <a:rPr lang="en-US" sz="3733" b="1" dirty="0">
                <a:solidFill>
                  <a:srgbClr val="FFFFFF"/>
                </a:solidFill>
                <a:latin typeface="Roboto Bold"/>
                <a:ea typeface="Roboto Bold"/>
                <a:cs typeface="Roboto Bold"/>
                <a:sym typeface="Roboto Bold"/>
              </a:rPr>
              <a:t> (</a:t>
            </a:r>
            <a:r>
              <a:rPr lang="en-US" sz="3733" b="1" dirty="0" err="1">
                <a:solidFill>
                  <a:srgbClr val="FFFFFF"/>
                </a:solidFill>
                <a:latin typeface="Roboto Bold"/>
                <a:ea typeface="Roboto Bold"/>
                <a:cs typeface="Roboto Bold"/>
                <a:sym typeface="Roboto Bold"/>
              </a:rPr>
              <a:t>aktiefvorm</a:t>
            </a:r>
            <a:r>
              <a:rPr lang="en-US" sz="3733" b="1" dirty="0">
                <a:solidFill>
                  <a:srgbClr val="FFFFFF"/>
                </a:solidFill>
                <a:latin typeface="Roboto Bold"/>
                <a:ea typeface="Roboto Bold"/>
                <a:cs typeface="Roboto Bold"/>
                <a:sym typeface="Roboto Bold"/>
              </a:rPr>
              <a:t>) </a:t>
            </a:r>
            <a:r>
              <a:rPr lang="en-US" sz="3733" b="1" dirty="0" err="1">
                <a:solidFill>
                  <a:srgbClr val="FFFFFF"/>
                </a:solidFill>
                <a:latin typeface="Roboto Bold"/>
                <a:ea typeface="Roboto Bold"/>
                <a:cs typeface="Roboto Bold"/>
                <a:sym typeface="Roboto Bold"/>
              </a:rPr>
              <a:t>en</a:t>
            </a:r>
            <a:r>
              <a:rPr lang="en-US" sz="3733" b="1" dirty="0">
                <a:solidFill>
                  <a:srgbClr val="FFFFFF"/>
                </a:solidFill>
                <a:latin typeface="Roboto Bold"/>
                <a:ea typeface="Roboto Bold"/>
                <a:cs typeface="Roboto Bold"/>
                <a:sym typeface="Roboto Bold"/>
              </a:rPr>
              <a:t> </a:t>
            </a:r>
            <a:r>
              <a:rPr lang="en-US" sz="3733" b="1" dirty="0" err="1">
                <a:solidFill>
                  <a:srgbClr val="FFFFFF"/>
                </a:solidFill>
                <a:latin typeface="Roboto Bold"/>
                <a:ea typeface="Roboto Bold"/>
                <a:cs typeface="Roboto Bold"/>
                <a:sym typeface="Roboto Bold"/>
              </a:rPr>
              <a:t>lydende</a:t>
            </a:r>
            <a:r>
              <a:rPr lang="en-US" sz="3733" b="1" dirty="0">
                <a:solidFill>
                  <a:srgbClr val="FFFFFF"/>
                </a:solidFill>
                <a:latin typeface="Roboto Bold"/>
                <a:ea typeface="Roboto Bold"/>
                <a:cs typeface="Roboto Bold"/>
                <a:sym typeface="Roboto Bold"/>
              </a:rPr>
              <a:t> </a:t>
            </a:r>
            <a:r>
              <a:rPr lang="en-US" sz="3733" b="1" dirty="0" err="1">
                <a:solidFill>
                  <a:srgbClr val="FFFFFF"/>
                </a:solidFill>
                <a:latin typeface="Roboto Bold"/>
                <a:ea typeface="Roboto Bold"/>
                <a:cs typeface="Roboto Bold"/>
                <a:sym typeface="Roboto Bold"/>
              </a:rPr>
              <a:t>vorm</a:t>
            </a:r>
            <a:r>
              <a:rPr lang="en-US" sz="3733" b="1" dirty="0">
                <a:solidFill>
                  <a:srgbClr val="FFFFFF"/>
                </a:solidFill>
                <a:latin typeface="Roboto Bold"/>
                <a:ea typeface="Roboto Bold"/>
                <a:cs typeface="Roboto Bold"/>
                <a:sym typeface="Roboto Bold"/>
              </a:rPr>
              <a:t> (</a:t>
            </a:r>
            <a:r>
              <a:rPr lang="en-US" sz="3733" b="1" dirty="0" err="1">
                <a:solidFill>
                  <a:srgbClr val="FFFFFF"/>
                </a:solidFill>
                <a:latin typeface="Roboto Bold"/>
                <a:ea typeface="Roboto Bold"/>
                <a:cs typeface="Roboto Bold"/>
                <a:sym typeface="Roboto Bold"/>
              </a:rPr>
              <a:t>passiefvorm</a:t>
            </a:r>
            <a:r>
              <a:rPr lang="en-US" sz="3733" b="1" dirty="0">
                <a:solidFill>
                  <a:srgbClr val="FFFFFF"/>
                </a:solidFill>
                <a:latin typeface="Roboto Bold"/>
                <a:ea typeface="Roboto Bold"/>
                <a:cs typeface="Roboto Bold"/>
                <a:sym typeface="Roboto Bold"/>
              </a:rPr>
              <a:t>) </a:t>
            </a:r>
            <a:r>
              <a:rPr lang="en-US" sz="3733" b="1" dirty="0" err="1">
                <a:solidFill>
                  <a:srgbClr val="FFFFFF"/>
                </a:solidFill>
                <a:latin typeface="Roboto Bold"/>
                <a:ea typeface="Roboto Bold"/>
                <a:cs typeface="Roboto Bold"/>
                <a:sym typeface="Roboto Bold"/>
              </a:rPr>
              <a:t>aan</a:t>
            </a:r>
            <a:r>
              <a:rPr lang="en-US" sz="3733" b="1" dirty="0">
                <a:solidFill>
                  <a:srgbClr val="FFFFFF"/>
                </a:solidFill>
                <a:latin typeface="Roboto Bold"/>
                <a:ea typeface="Roboto Bold"/>
                <a:cs typeface="Roboto Bold"/>
                <a:sym typeface="Roboto Bold"/>
              </a:rPr>
              <a:t> die hand van </a:t>
            </a:r>
            <a:r>
              <a:rPr lang="en-US" sz="3733" b="1" dirty="0" err="1">
                <a:solidFill>
                  <a:srgbClr val="FFFFFF"/>
                </a:solidFill>
                <a:latin typeface="Roboto Bold"/>
                <a:ea typeface="Roboto Bold"/>
                <a:cs typeface="Roboto Bold"/>
                <a:sym typeface="Roboto Bold"/>
              </a:rPr>
              <a:t>filmsterre</a:t>
            </a:r>
            <a:endParaRPr lang="en-US" sz="3733" b="1" dirty="0">
              <a:solidFill>
                <a:srgbClr val="FFFFFF"/>
              </a:solidFill>
              <a:latin typeface="Roboto Bold"/>
              <a:ea typeface="Roboto Bold"/>
              <a:cs typeface="Roboto Bold"/>
              <a:sym typeface="Roboto Bold"/>
            </a:endParaRPr>
          </a:p>
        </p:txBody>
      </p:sp>
      <p:sp>
        <p:nvSpPr>
          <p:cNvPr id="4" name="Freeform 4"/>
          <p:cNvSpPr/>
          <p:nvPr/>
        </p:nvSpPr>
        <p:spPr>
          <a:xfrm>
            <a:off x="10208506" y="5855404"/>
            <a:ext cx="1545347" cy="633592"/>
          </a:xfrm>
          <a:custGeom>
            <a:avLst/>
            <a:gdLst/>
            <a:ahLst/>
            <a:cxnLst/>
            <a:rect l="l" t="t" r="r" b="b"/>
            <a:pathLst>
              <a:path w="2318020" h="950388">
                <a:moveTo>
                  <a:pt x="0" y="0"/>
                </a:moveTo>
                <a:lnTo>
                  <a:pt x="2318019" y="0"/>
                </a:lnTo>
                <a:lnTo>
                  <a:pt x="2318019" y="950388"/>
                </a:lnTo>
                <a:lnTo>
                  <a:pt x="0" y="950388"/>
                </a:lnTo>
                <a:lnTo>
                  <a:pt x="0" y="0"/>
                </a:lnTo>
                <a:close/>
              </a:path>
            </a:pathLst>
          </a:custGeom>
          <a:blipFill>
            <a:blip r:embed="rId4"/>
            <a:stretch>
              <a:fillRect/>
            </a:stretch>
          </a:blipFill>
        </p:spPr>
      </p:sp>
      <p:sp>
        <p:nvSpPr>
          <p:cNvPr id="5" name="TextBox 6">
            <a:extLst>
              <a:ext uri="{FF2B5EF4-FFF2-40B4-BE49-F238E27FC236}">
                <a16:creationId xmlns:a16="http://schemas.microsoft.com/office/drawing/2014/main" id="{E0E34BA4-56E3-F888-4953-409F454517FB}"/>
              </a:ext>
            </a:extLst>
          </p:cNvPr>
          <p:cNvSpPr txBox="1"/>
          <p:nvPr/>
        </p:nvSpPr>
        <p:spPr>
          <a:xfrm>
            <a:off x="1377147" y="4028439"/>
            <a:ext cx="10376706" cy="637995"/>
          </a:xfrm>
          <a:prstGeom prst="rect">
            <a:avLst/>
          </a:prstGeom>
        </p:spPr>
        <p:txBody>
          <a:bodyPr lIns="0" tIns="0" rIns="0" bIns="0" rtlCol="0" anchor="t">
            <a:spAutoFit/>
          </a:bodyPr>
          <a:lstStyle/>
          <a:p>
            <a:pPr algn="ctr">
              <a:lnSpc>
                <a:spcPts val="5739"/>
              </a:lnSpc>
              <a:spcBef>
                <a:spcPct val="0"/>
              </a:spcBef>
            </a:pPr>
            <a:r>
              <a:rPr lang="en-US" sz="2800" dirty="0">
                <a:solidFill>
                  <a:srgbClr val="FFFFFF"/>
                </a:solidFill>
                <a:latin typeface="Roboto"/>
                <a:ea typeface="Roboto"/>
                <a:cs typeface="Roboto"/>
                <a:sym typeface="Roboto"/>
              </a:rPr>
              <a:t>Nadine </a:t>
            </a:r>
            <a:r>
              <a:rPr lang="en-US" sz="2800" dirty="0" err="1">
                <a:solidFill>
                  <a:srgbClr val="FFFFFF"/>
                </a:solidFill>
                <a:latin typeface="Roboto"/>
                <a:ea typeface="Roboto"/>
                <a:cs typeface="Roboto"/>
                <a:sym typeface="Roboto"/>
              </a:rPr>
              <a:t>Fouché</a:t>
            </a:r>
            <a:r>
              <a:rPr lang="en-US" sz="2800" dirty="0">
                <a:solidFill>
                  <a:srgbClr val="FFFFFF"/>
                </a:solidFill>
                <a:latin typeface="Roboto"/>
                <a:ea typeface="Roboto"/>
                <a:cs typeface="Roboto"/>
                <a:sym typeface="Roboto"/>
              </a:rPr>
              <a:t>-Karsten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3898011" y="78537"/>
            <a:ext cx="4882547" cy="6093663"/>
          </a:xfrm>
          <a:custGeom>
            <a:avLst/>
            <a:gdLst/>
            <a:ahLst/>
            <a:cxnLst/>
            <a:rect l="l" t="t" r="r" b="b"/>
            <a:pathLst>
              <a:path w="7323821" h="9140494">
                <a:moveTo>
                  <a:pt x="0" y="0"/>
                </a:moveTo>
                <a:lnTo>
                  <a:pt x="7323821" y="0"/>
                </a:lnTo>
                <a:lnTo>
                  <a:pt x="7323821" y="9140494"/>
                </a:lnTo>
                <a:lnTo>
                  <a:pt x="0" y="9140494"/>
                </a:lnTo>
                <a:lnTo>
                  <a:pt x="0" y="0"/>
                </a:lnTo>
                <a:close/>
              </a:path>
            </a:pathLst>
          </a:custGeom>
          <a:blipFill>
            <a:blip r:embed="rId3"/>
            <a:stretch>
              <a:fillRect/>
            </a:stretch>
          </a:blipFill>
        </p:spPr>
      </p:sp>
      <p:grpSp>
        <p:nvGrpSpPr>
          <p:cNvPr id="3" name="Group 3"/>
          <p:cNvGrpSpPr/>
          <p:nvPr/>
        </p:nvGrpSpPr>
        <p:grpSpPr>
          <a:xfrm>
            <a:off x="4666606" y="4291193"/>
            <a:ext cx="1314825" cy="1314825"/>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l="-19333" r="-57148" b="-29313"/>
              </a:stretch>
            </a:blipFill>
          </p:spPr>
        </p:sp>
      </p:grpSp>
      <p:sp>
        <p:nvSpPr>
          <p:cNvPr id="5" name="TextBox 5"/>
          <p:cNvSpPr txBox="1"/>
          <p:nvPr/>
        </p:nvSpPr>
        <p:spPr>
          <a:xfrm>
            <a:off x="685800" y="427610"/>
            <a:ext cx="3866237" cy="511935"/>
          </a:xfrm>
          <a:prstGeom prst="rect">
            <a:avLst/>
          </a:prstGeom>
        </p:spPr>
        <p:txBody>
          <a:bodyPr lIns="0" tIns="0" rIns="0" bIns="0" rtlCol="0" anchor="t">
            <a:spAutoFit/>
          </a:bodyPr>
          <a:lstStyle/>
          <a:p>
            <a:pPr defTabSz="609630">
              <a:lnSpc>
                <a:spcPts val="4294"/>
              </a:lnSpc>
              <a:spcBef>
                <a:spcPct val="0"/>
              </a:spcBef>
            </a:pPr>
            <a:r>
              <a:rPr lang="en-US" sz="3067" b="1">
                <a:solidFill>
                  <a:srgbClr val="E04543"/>
                </a:solidFill>
                <a:latin typeface="Roboto Bold"/>
                <a:ea typeface="Roboto Bold"/>
                <a:cs typeface="Roboto Bold"/>
                <a:sym typeface="Roboto Bold"/>
              </a:rPr>
              <a:t>Dink aan filmsterre!</a:t>
            </a:r>
          </a:p>
        </p:txBody>
      </p:sp>
      <p:grpSp>
        <p:nvGrpSpPr>
          <p:cNvPr id="6" name="Group 6"/>
          <p:cNvGrpSpPr/>
          <p:nvPr/>
        </p:nvGrpSpPr>
        <p:grpSpPr>
          <a:xfrm>
            <a:off x="2852522" y="2309618"/>
            <a:ext cx="1314825" cy="1314825"/>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5"/>
              <a:stretch>
                <a:fillRect l="-64667" t="-2191" r="-72802" b="-57993"/>
              </a:stretch>
            </a:blipFill>
          </p:spPr>
        </p:sp>
      </p:grpSp>
      <p:grpSp>
        <p:nvGrpSpPr>
          <p:cNvPr id="8" name="Group 8"/>
          <p:cNvGrpSpPr/>
          <p:nvPr/>
        </p:nvGrpSpPr>
        <p:grpSpPr>
          <a:xfrm>
            <a:off x="6521964" y="4291193"/>
            <a:ext cx="1314825" cy="1314825"/>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6"/>
              <a:stretch>
                <a:fillRect t="-5478" b="-55339"/>
              </a:stretch>
            </a:blipFill>
          </p:spPr>
        </p:sp>
      </p:grpSp>
      <p:grpSp>
        <p:nvGrpSpPr>
          <p:cNvPr id="10" name="Group 10"/>
          <p:cNvGrpSpPr/>
          <p:nvPr/>
        </p:nvGrpSpPr>
        <p:grpSpPr>
          <a:xfrm>
            <a:off x="6521964" y="2289169"/>
            <a:ext cx="1314825" cy="1314825"/>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t="-4383" b="-55297"/>
              </a:stretch>
            </a:blipFill>
          </p:spPr>
        </p:sp>
      </p:grpSp>
      <p:sp>
        <p:nvSpPr>
          <p:cNvPr id="12" name="TextBox 12"/>
          <p:cNvSpPr txBox="1"/>
          <p:nvPr/>
        </p:nvSpPr>
        <p:spPr>
          <a:xfrm>
            <a:off x="4552037" y="5655420"/>
            <a:ext cx="1543963" cy="190437"/>
          </a:xfrm>
          <a:prstGeom prst="rect">
            <a:avLst/>
          </a:prstGeom>
        </p:spPr>
        <p:txBody>
          <a:bodyPr lIns="0" tIns="0" rIns="0" bIns="0" rtlCol="0" anchor="t">
            <a:spAutoFit/>
          </a:bodyPr>
          <a:lstStyle/>
          <a:p>
            <a:pPr algn="ctr" defTabSz="609630">
              <a:lnSpc>
                <a:spcPts val="1595"/>
              </a:lnSpc>
              <a:spcBef>
                <a:spcPct val="0"/>
              </a:spcBef>
            </a:pPr>
            <a:r>
              <a:rPr lang="en-US" sz="1139" b="1">
                <a:solidFill>
                  <a:srgbClr val="000000"/>
                </a:solidFill>
                <a:latin typeface="Roboto Bold"/>
                <a:ea typeface="Roboto Bold"/>
                <a:cs typeface="Roboto Bold"/>
                <a:sym typeface="Roboto Bold"/>
              </a:rPr>
              <a:t>Dwayne Johnson</a:t>
            </a:r>
          </a:p>
        </p:txBody>
      </p:sp>
      <p:sp>
        <p:nvSpPr>
          <p:cNvPr id="13" name="TextBox 13"/>
          <p:cNvSpPr txBox="1"/>
          <p:nvPr/>
        </p:nvSpPr>
        <p:spPr>
          <a:xfrm>
            <a:off x="2849323" y="3754995"/>
            <a:ext cx="1543963" cy="190437"/>
          </a:xfrm>
          <a:prstGeom prst="rect">
            <a:avLst/>
          </a:prstGeom>
        </p:spPr>
        <p:txBody>
          <a:bodyPr lIns="0" tIns="0" rIns="0" bIns="0" rtlCol="0" anchor="t">
            <a:spAutoFit/>
          </a:bodyPr>
          <a:lstStyle/>
          <a:p>
            <a:pPr algn="ctr" defTabSz="609630">
              <a:lnSpc>
                <a:spcPts val="1595"/>
              </a:lnSpc>
              <a:spcBef>
                <a:spcPct val="0"/>
              </a:spcBef>
            </a:pPr>
            <a:r>
              <a:rPr lang="en-US" sz="1139" b="1">
                <a:solidFill>
                  <a:srgbClr val="000000"/>
                </a:solidFill>
                <a:latin typeface="Roboto Bold"/>
                <a:ea typeface="Roboto Bold"/>
                <a:cs typeface="Roboto Bold"/>
                <a:sym typeface="Roboto Bold"/>
              </a:rPr>
              <a:t>Ryan Reynolds</a:t>
            </a:r>
          </a:p>
        </p:txBody>
      </p:sp>
      <p:sp>
        <p:nvSpPr>
          <p:cNvPr id="14" name="TextBox 14"/>
          <p:cNvSpPr txBox="1"/>
          <p:nvPr/>
        </p:nvSpPr>
        <p:spPr>
          <a:xfrm>
            <a:off x="6407395" y="5655420"/>
            <a:ext cx="1543963" cy="190437"/>
          </a:xfrm>
          <a:prstGeom prst="rect">
            <a:avLst/>
          </a:prstGeom>
        </p:spPr>
        <p:txBody>
          <a:bodyPr lIns="0" tIns="0" rIns="0" bIns="0" rtlCol="0" anchor="t">
            <a:spAutoFit/>
          </a:bodyPr>
          <a:lstStyle/>
          <a:p>
            <a:pPr algn="ctr" defTabSz="609630">
              <a:lnSpc>
                <a:spcPts val="1595"/>
              </a:lnSpc>
              <a:spcBef>
                <a:spcPct val="0"/>
              </a:spcBef>
            </a:pPr>
            <a:r>
              <a:rPr lang="en-US" sz="1139" b="1">
                <a:solidFill>
                  <a:srgbClr val="000000"/>
                </a:solidFill>
                <a:latin typeface="Roboto Bold"/>
                <a:ea typeface="Roboto Bold"/>
                <a:cs typeface="Roboto Bold"/>
                <a:sym typeface="Roboto Bold"/>
              </a:rPr>
              <a:t>Margot Robbie</a:t>
            </a:r>
          </a:p>
        </p:txBody>
      </p:sp>
      <p:sp>
        <p:nvSpPr>
          <p:cNvPr id="15" name="TextBox 15"/>
          <p:cNvSpPr txBox="1"/>
          <p:nvPr/>
        </p:nvSpPr>
        <p:spPr>
          <a:xfrm>
            <a:off x="6407395" y="3754995"/>
            <a:ext cx="1543963" cy="190437"/>
          </a:xfrm>
          <a:prstGeom prst="rect">
            <a:avLst/>
          </a:prstGeom>
        </p:spPr>
        <p:txBody>
          <a:bodyPr lIns="0" tIns="0" rIns="0" bIns="0" rtlCol="0" anchor="t">
            <a:spAutoFit/>
          </a:bodyPr>
          <a:lstStyle/>
          <a:p>
            <a:pPr algn="ctr" defTabSz="609630">
              <a:lnSpc>
                <a:spcPts val="1595"/>
              </a:lnSpc>
              <a:spcBef>
                <a:spcPct val="0"/>
              </a:spcBef>
            </a:pPr>
            <a:r>
              <a:rPr lang="en-US" sz="1139" b="1">
                <a:solidFill>
                  <a:srgbClr val="000000"/>
                </a:solidFill>
                <a:latin typeface="Roboto Bold"/>
                <a:ea typeface="Roboto Bold"/>
                <a:cs typeface="Roboto Bold"/>
                <a:sym typeface="Roboto Bold"/>
              </a:rPr>
              <a:t>Jennifer Lawrence</a:t>
            </a:r>
          </a:p>
        </p:txBody>
      </p:sp>
      <p:grpSp>
        <p:nvGrpSpPr>
          <p:cNvPr id="16" name="Group 16"/>
          <p:cNvGrpSpPr/>
          <p:nvPr/>
        </p:nvGrpSpPr>
        <p:grpSpPr>
          <a:xfrm>
            <a:off x="8293989" y="2225669"/>
            <a:ext cx="1314825" cy="1314825"/>
            <a:chOff x="0" y="0"/>
            <a:chExt cx="812800" cy="812800"/>
          </a:xfrm>
        </p:grpSpPr>
        <p:sp>
          <p:nvSpPr>
            <p:cNvPr id="17" name="Freeform 1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8"/>
              <a:stretch>
                <a:fillRect l="-49392" r="-6574" b="-22505"/>
              </a:stretch>
            </a:blipFill>
          </p:spPr>
        </p:sp>
      </p:grpSp>
      <p:grpSp>
        <p:nvGrpSpPr>
          <p:cNvPr id="18" name="Group 18"/>
          <p:cNvGrpSpPr/>
          <p:nvPr/>
        </p:nvGrpSpPr>
        <p:grpSpPr>
          <a:xfrm>
            <a:off x="10066014" y="2225669"/>
            <a:ext cx="1314825" cy="1314825"/>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9"/>
              <a:stretch>
                <a:fillRect l="-51397" r="-37962" b="-38748"/>
              </a:stretch>
            </a:blipFill>
          </p:spPr>
        </p:sp>
      </p:grpSp>
      <p:grpSp>
        <p:nvGrpSpPr>
          <p:cNvPr id="20" name="Group 20"/>
          <p:cNvGrpSpPr/>
          <p:nvPr/>
        </p:nvGrpSpPr>
        <p:grpSpPr>
          <a:xfrm>
            <a:off x="4687243" y="2309618"/>
            <a:ext cx="1314825" cy="1314825"/>
            <a:chOff x="0" y="0"/>
            <a:chExt cx="812800" cy="812800"/>
          </a:xfrm>
        </p:grpSpPr>
        <p:sp>
          <p:nvSpPr>
            <p:cNvPr id="21" name="Freeform 2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10"/>
              <a:stretch>
                <a:fillRect t="-5478" b="-53480"/>
              </a:stretch>
            </a:blipFill>
          </p:spPr>
        </p:sp>
      </p:grpSp>
      <p:grpSp>
        <p:nvGrpSpPr>
          <p:cNvPr id="22" name="Group 22"/>
          <p:cNvGrpSpPr/>
          <p:nvPr/>
        </p:nvGrpSpPr>
        <p:grpSpPr>
          <a:xfrm>
            <a:off x="977080" y="2225669"/>
            <a:ext cx="1314825" cy="1314825"/>
            <a:chOff x="0" y="0"/>
            <a:chExt cx="812800" cy="812800"/>
          </a:xfrm>
        </p:grpSpPr>
        <p:sp>
          <p:nvSpPr>
            <p:cNvPr id="23" name="Freeform 2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11"/>
              <a:stretch>
                <a:fillRect l="-58397" r="-18781" b="-44965"/>
              </a:stretch>
            </a:blipFill>
          </p:spPr>
        </p:sp>
      </p:grpSp>
      <p:sp>
        <p:nvSpPr>
          <p:cNvPr id="24" name="TextBox 24"/>
          <p:cNvSpPr txBox="1"/>
          <p:nvPr/>
        </p:nvSpPr>
        <p:spPr>
          <a:xfrm>
            <a:off x="8262509" y="3754995"/>
            <a:ext cx="1543963" cy="190437"/>
          </a:xfrm>
          <a:prstGeom prst="rect">
            <a:avLst/>
          </a:prstGeom>
        </p:spPr>
        <p:txBody>
          <a:bodyPr lIns="0" tIns="0" rIns="0" bIns="0" rtlCol="0" anchor="t">
            <a:spAutoFit/>
          </a:bodyPr>
          <a:lstStyle/>
          <a:p>
            <a:pPr algn="ctr" defTabSz="609630">
              <a:lnSpc>
                <a:spcPts val="1595"/>
              </a:lnSpc>
              <a:spcBef>
                <a:spcPct val="0"/>
              </a:spcBef>
            </a:pPr>
            <a:r>
              <a:rPr lang="en-US" sz="1139" b="1">
                <a:solidFill>
                  <a:srgbClr val="000000"/>
                </a:solidFill>
                <a:latin typeface="Roboto Bold"/>
                <a:ea typeface="Roboto Bold"/>
                <a:cs typeface="Roboto Bold"/>
                <a:sym typeface="Roboto Bold"/>
              </a:rPr>
              <a:t>Liam Hemsworth</a:t>
            </a:r>
          </a:p>
        </p:txBody>
      </p:sp>
      <p:sp>
        <p:nvSpPr>
          <p:cNvPr id="25" name="TextBox 25"/>
          <p:cNvSpPr txBox="1"/>
          <p:nvPr/>
        </p:nvSpPr>
        <p:spPr>
          <a:xfrm>
            <a:off x="10066015" y="3754995"/>
            <a:ext cx="1543963" cy="190437"/>
          </a:xfrm>
          <a:prstGeom prst="rect">
            <a:avLst/>
          </a:prstGeom>
        </p:spPr>
        <p:txBody>
          <a:bodyPr lIns="0" tIns="0" rIns="0" bIns="0" rtlCol="0" anchor="t">
            <a:spAutoFit/>
          </a:bodyPr>
          <a:lstStyle/>
          <a:p>
            <a:pPr algn="ctr" defTabSz="609630">
              <a:lnSpc>
                <a:spcPts val="1595"/>
              </a:lnSpc>
              <a:spcBef>
                <a:spcPct val="0"/>
              </a:spcBef>
            </a:pPr>
            <a:r>
              <a:rPr lang="en-US" sz="1139" b="1">
                <a:solidFill>
                  <a:srgbClr val="000000"/>
                </a:solidFill>
                <a:latin typeface="Roboto Bold"/>
                <a:ea typeface="Roboto Bold"/>
                <a:cs typeface="Roboto Bold"/>
                <a:sym typeface="Roboto Bold"/>
              </a:rPr>
              <a:t>Kit Harrington</a:t>
            </a:r>
          </a:p>
        </p:txBody>
      </p:sp>
      <p:sp>
        <p:nvSpPr>
          <p:cNvPr id="26" name="TextBox 26"/>
          <p:cNvSpPr txBox="1"/>
          <p:nvPr/>
        </p:nvSpPr>
        <p:spPr>
          <a:xfrm>
            <a:off x="4552037" y="3754995"/>
            <a:ext cx="1543963" cy="190437"/>
          </a:xfrm>
          <a:prstGeom prst="rect">
            <a:avLst/>
          </a:prstGeom>
        </p:spPr>
        <p:txBody>
          <a:bodyPr lIns="0" tIns="0" rIns="0" bIns="0" rtlCol="0" anchor="t">
            <a:spAutoFit/>
          </a:bodyPr>
          <a:lstStyle/>
          <a:p>
            <a:pPr algn="ctr" defTabSz="609630">
              <a:lnSpc>
                <a:spcPts val="1595"/>
              </a:lnSpc>
              <a:spcBef>
                <a:spcPct val="0"/>
              </a:spcBef>
            </a:pPr>
            <a:r>
              <a:rPr lang="en-US" sz="1139" b="1">
                <a:solidFill>
                  <a:srgbClr val="000000"/>
                </a:solidFill>
                <a:latin typeface="Roboto Bold"/>
                <a:ea typeface="Roboto Bold"/>
                <a:cs typeface="Roboto Bold"/>
                <a:sym typeface="Roboto Bold"/>
              </a:rPr>
              <a:t>Katherine Heigl</a:t>
            </a:r>
          </a:p>
        </p:txBody>
      </p:sp>
      <p:sp>
        <p:nvSpPr>
          <p:cNvPr id="27" name="TextBox 27"/>
          <p:cNvSpPr txBox="1"/>
          <p:nvPr/>
        </p:nvSpPr>
        <p:spPr>
          <a:xfrm>
            <a:off x="862512" y="3754995"/>
            <a:ext cx="1543963" cy="190437"/>
          </a:xfrm>
          <a:prstGeom prst="rect">
            <a:avLst/>
          </a:prstGeom>
        </p:spPr>
        <p:txBody>
          <a:bodyPr lIns="0" tIns="0" rIns="0" bIns="0" rtlCol="0" anchor="t">
            <a:spAutoFit/>
          </a:bodyPr>
          <a:lstStyle/>
          <a:p>
            <a:pPr algn="ctr" defTabSz="609630">
              <a:lnSpc>
                <a:spcPts val="1595"/>
              </a:lnSpc>
              <a:spcBef>
                <a:spcPct val="0"/>
              </a:spcBef>
            </a:pPr>
            <a:r>
              <a:rPr lang="en-US" sz="1139" b="1">
                <a:solidFill>
                  <a:srgbClr val="000000"/>
                </a:solidFill>
                <a:latin typeface="Roboto Bold"/>
                <a:ea typeface="Roboto Bold"/>
                <a:cs typeface="Roboto Bold"/>
                <a:sym typeface="Roboto Bold"/>
              </a:rPr>
              <a:t>Isla Fisher</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0768527" y="183325"/>
            <a:ext cx="1225549" cy="502475"/>
          </a:xfrm>
          <a:custGeom>
            <a:avLst/>
            <a:gdLst/>
            <a:ahLst/>
            <a:cxnLst/>
            <a:rect l="l" t="t" r="r" b="b"/>
            <a:pathLst>
              <a:path w="1838323" h="753712">
                <a:moveTo>
                  <a:pt x="0" y="0"/>
                </a:moveTo>
                <a:lnTo>
                  <a:pt x="1838323" y="0"/>
                </a:lnTo>
                <a:lnTo>
                  <a:pt x="1838323" y="753712"/>
                </a:lnTo>
                <a:lnTo>
                  <a:pt x="0" y="753712"/>
                </a:lnTo>
                <a:lnTo>
                  <a:pt x="0" y="0"/>
                </a:lnTo>
                <a:close/>
              </a:path>
            </a:pathLst>
          </a:custGeom>
          <a:blipFill>
            <a:blip r:embed="rId3"/>
            <a:stretch>
              <a:fillRect/>
            </a:stretch>
          </a:blipFill>
        </p:spPr>
      </p:sp>
      <p:sp>
        <p:nvSpPr>
          <p:cNvPr id="3" name="Freeform 3"/>
          <p:cNvSpPr/>
          <p:nvPr/>
        </p:nvSpPr>
        <p:spPr>
          <a:xfrm>
            <a:off x="1111083" y="3084037"/>
            <a:ext cx="1872855" cy="1835399"/>
          </a:xfrm>
          <a:custGeom>
            <a:avLst/>
            <a:gdLst/>
            <a:ahLst/>
            <a:cxnLst/>
            <a:rect l="l" t="t" r="r" b="b"/>
            <a:pathLst>
              <a:path w="2809283" h="2753098">
                <a:moveTo>
                  <a:pt x="0" y="0"/>
                </a:moveTo>
                <a:lnTo>
                  <a:pt x="2809283" y="0"/>
                </a:lnTo>
                <a:lnTo>
                  <a:pt x="2809283" y="2753098"/>
                </a:lnTo>
                <a:lnTo>
                  <a:pt x="0" y="275309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0254152" y="5024204"/>
            <a:ext cx="1528521" cy="1607431"/>
          </a:xfrm>
          <a:custGeom>
            <a:avLst/>
            <a:gdLst/>
            <a:ahLst/>
            <a:cxnLst/>
            <a:rect l="l" t="t" r="r" b="b"/>
            <a:pathLst>
              <a:path w="2292781" h="2411147">
                <a:moveTo>
                  <a:pt x="0" y="0"/>
                </a:moveTo>
                <a:lnTo>
                  <a:pt x="2292781" y="0"/>
                </a:lnTo>
                <a:lnTo>
                  <a:pt x="2292781" y="2411147"/>
                </a:lnTo>
                <a:lnTo>
                  <a:pt x="0" y="2411147"/>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2650875" y="3613382"/>
            <a:ext cx="2864037" cy="2856895"/>
          </a:xfrm>
          <a:custGeom>
            <a:avLst/>
            <a:gdLst/>
            <a:ahLst/>
            <a:cxnLst/>
            <a:rect l="l" t="t" r="r" b="b"/>
            <a:pathLst>
              <a:path w="4296056" h="4285343">
                <a:moveTo>
                  <a:pt x="0" y="0"/>
                </a:moveTo>
                <a:lnTo>
                  <a:pt x="4296055" y="0"/>
                </a:lnTo>
                <a:lnTo>
                  <a:pt x="4296055" y="4285343"/>
                </a:lnTo>
                <a:lnTo>
                  <a:pt x="0" y="4285343"/>
                </a:lnTo>
                <a:lnTo>
                  <a:pt x="0" y="0"/>
                </a:lnTo>
                <a:close/>
              </a:path>
            </a:pathLst>
          </a:custGeom>
          <a:blipFill>
            <a:blip r:embed="rId8"/>
            <a:stretch>
              <a:fillRect/>
            </a:stretch>
          </a:blipFill>
        </p:spPr>
      </p:sp>
      <p:sp>
        <p:nvSpPr>
          <p:cNvPr id="6" name="Freeform 6"/>
          <p:cNvSpPr/>
          <p:nvPr/>
        </p:nvSpPr>
        <p:spPr>
          <a:xfrm>
            <a:off x="7422641" y="3595756"/>
            <a:ext cx="2831511" cy="2874521"/>
          </a:xfrm>
          <a:custGeom>
            <a:avLst/>
            <a:gdLst/>
            <a:ahLst/>
            <a:cxnLst/>
            <a:rect l="l" t="t" r="r" b="b"/>
            <a:pathLst>
              <a:path w="4247266" h="4311781">
                <a:moveTo>
                  <a:pt x="0" y="0"/>
                </a:moveTo>
                <a:lnTo>
                  <a:pt x="4247266" y="0"/>
                </a:lnTo>
                <a:lnTo>
                  <a:pt x="4247266" y="4311782"/>
                </a:lnTo>
                <a:lnTo>
                  <a:pt x="0" y="4311782"/>
                </a:lnTo>
                <a:lnTo>
                  <a:pt x="0" y="0"/>
                </a:lnTo>
                <a:close/>
              </a:path>
            </a:pathLst>
          </a:custGeom>
          <a:blipFill>
            <a:blip r:embed="rId9"/>
            <a:stretch>
              <a:fillRect/>
            </a:stretch>
          </a:blipFill>
        </p:spPr>
      </p:sp>
      <p:sp>
        <p:nvSpPr>
          <p:cNvPr id="7" name="TextBox 7"/>
          <p:cNvSpPr txBox="1"/>
          <p:nvPr/>
        </p:nvSpPr>
        <p:spPr>
          <a:xfrm>
            <a:off x="685800" y="391372"/>
            <a:ext cx="9024315" cy="511871"/>
          </a:xfrm>
          <a:prstGeom prst="rect">
            <a:avLst/>
          </a:prstGeom>
        </p:spPr>
        <p:txBody>
          <a:bodyPr lIns="0" tIns="0" rIns="0" bIns="0" rtlCol="0" anchor="t">
            <a:spAutoFit/>
          </a:bodyPr>
          <a:lstStyle/>
          <a:p>
            <a:pPr defTabSz="609630">
              <a:lnSpc>
                <a:spcPts val="4293"/>
              </a:lnSpc>
              <a:spcBef>
                <a:spcPct val="0"/>
              </a:spcBef>
            </a:pPr>
            <a:r>
              <a:rPr lang="en-US" sz="3066" b="1">
                <a:solidFill>
                  <a:srgbClr val="E04543"/>
                </a:solidFill>
                <a:latin typeface="Roboto Bold"/>
                <a:ea typeface="Roboto Bold"/>
                <a:cs typeface="Roboto Bold"/>
                <a:sym typeface="Roboto Bold"/>
              </a:rPr>
              <a:t>A- of B-lyssterre?</a:t>
            </a:r>
          </a:p>
        </p:txBody>
      </p:sp>
      <p:sp>
        <p:nvSpPr>
          <p:cNvPr id="8" name="TextBox 8"/>
          <p:cNvSpPr txBox="1"/>
          <p:nvPr/>
        </p:nvSpPr>
        <p:spPr>
          <a:xfrm>
            <a:off x="654493" y="1319621"/>
            <a:ext cx="10851707" cy="1661802"/>
          </a:xfrm>
          <a:prstGeom prst="rect">
            <a:avLst/>
          </a:prstGeom>
        </p:spPr>
        <p:txBody>
          <a:bodyPr lIns="0" tIns="0" rIns="0" bIns="0" rtlCol="0" anchor="t">
            <a:spAutoFit/>
          </a:bodyPr>
          <a:lstStyle/>
          <a:p>
            <a:pPr defTabSz="609630">
              <a:lnSpc>
                <a:spcPts val="3267"/>
              </a:lnSpc>
            </a:pPr>
            <a:r>
              <a:rPr lang="en-US" sz="2333">
                <a:solidFill>
                  <a:srgbClr val="000000"/>
                </a:solidFill>
                <a:latin typeface="Roboto"/>
                <a:ea typeface="Roboto"/>
                <a:cs typeface="Roboto"/>
                <a:sym typeface="Roboto"/>
              </a:rPr>
              <a:t>Nie alle sterre is </a:t>
            </a:r>
            <a:r>
              <a:rPr lang="en-US" sz="2333" b="1">
                <a:solidFill>
                  <a:srgbClr val="000000"/>
                </a:solidFill>
                <a:latin typeface="Roboto Bold"/>
                <a:ea typeface="Roboto Bold"/>
                <a:cs typeface="Roboto Bold"/>
                <a:sym typeface="Roboto Bold"/>
              </a:rPr>
              <a:t>ewe beroemd</a:t>
            </a:r>
            <a:r>
              <a:rPr lang="en-US" sz="2333">
                <a:solidFill>
                  <a:srgbClr val="000000"/>
                </a:solidFill>
                <a:latin typeface="Roboto"/>
                <a:ea typeface="Roboto"/>
                <a:cs typeface="Roboto"/>
                <a:sym typeface="Roboto"/>
              </a:rPr>
              <a:t> nie. Sterre kan onder andere as </a:t>
            </a:r>
            <a:r>
              <a:rPr lang="en-US" sz="2333" b="1">
                <a:solidFill>
                  <a:srgbClr val="000000"/>
                </a:solidFill>
                <a:latin typeface="Roboto Bold"/>
                <a:ea typeface="Roboto Bold"/>
                <a:cs typeface="Roboto Bold"/>
                <a:sym typeface="Roboto Bold"/>
              </a:rPr>
              <a:t>A-lys-sterre</a:t>
            </a:r>
            <a:r>
              <a:rPr lang="en-US" sz="2333">
                <a:solidFill>
                  <a:srgbClr val="000000"/>
                </a:solidFill>
                <a:latin typeface="Roboto"/>
                <a:ea typeface="Roboto"/>
                <a:cs typeface="Roboto"/>
                <a:sym typeface="Roboto"/>
              </a:rPr>
              <a:t> of </a:t>
            </a:r>
            <a:r>
              <a:rPr lang="en-US" sz="2333" b="1">
                <a:solidFill>
                  <a:srgbClr val="000000"/>
                </a:solidFill>
                <a:latin typeface="Roboto Bold"/>
                <a:ea typeface="Roboto Bold"/>
                <a:cs typeface="Roboto Bold"/>
                <a:sym typeface="Roboto Bold"/>
              </a:rPr>
              <a:t>B-lys-sterre</a:t>
            </a:r>
            <a:r>
              <a:rPr lang="en-US" sz="2333">
                <a:solidFill>
                  <a:srgbClr val="000000"/>
                </a:solidFill>
                <a:latin typeface="Roboto"/>
                <a:ea typeface="Roboto"/>
                <a:cs typeface="Roboto"/>
                <a:sym typeface="Roboto"/>
              </a:rPr>
              <a:t> geklassifiseer word. </a:t>
            </a:r>
          </a:p>
          <a:p>
            <a:pPr defTabSz="609630">
              <a:lnSpc>
                <a:spcPts val="3267"/>
              </a:lnSpc>
            </a:pPr>
            <a:endParaRPr lang="en-US" sz="2333">
              <a:solidFill>
                <a:srgbClr val="000000"/>
              </a:solidFill>
              <a:latin typeface="Roboto"/>
              <a:ea typeface="Roboto"/>
              <a:cs typeface="Roboto"/>
              <a:sym typeface="Roboto"/>
            </a:endParaRPr>
          </a:p>
          <a:p>
            <a:pPr defTabSz="609630">
              <a:lnSpc>
                <a:spcPts val="3267"/>
              </a:lnSpc>
              <a:spcBef>
                <a:spcPct val="0"/>
              </a:spcBef>
            </a:pPr>
            <a:r>
              <a:rPr lang="en-US" sz="2333">
                <a:solidFill>
                  <a:srgbClr val="000000"/>
                </a:solidFill>
                <a:latin typeface="Roboto"/>
                <a:ea typeface="Roboto"/>
                <a:cs typeface="Roboto"/>
                <a:sym typeface="Roboto"/>
              </a:rPr>
              <a:t>Aan watter een van hierdie kategorieë sal jy die akteurs toeken?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3898011" y="685800"/>
            <a:ext cx="4395978" cy="5486400"/>
          </a:xfrm>
          <a:custGeom>
            <a:avLst/>
            <a:gdLst/>
            <a:ahLst/>
            <a:cxnLst/>
            <a:rect l="l" t="t" r="r" b="b"/>
            <a:pathLst>
              <a:path w="6593967" h="8229600">
                <a:moveTo>
                  <a:pt x="0" y="0"/>
                </a:moveTo>
                <a:lnTo>
                  <a:pt x="6593968" y="0"/>
                </a:lnTo>
                <a:lnTo>
                  <a:pt x="6593968" y="8229600"/>
                </a:lnTo>
                <a:lnTo>
                  <a:pt x="0" y="8229600"/>
                </a:lnTo>
                <a:lnTo>
                  <a:pt x="0" y="0"/>
                </a:lnTo>
                <a:close/>
              </a:path>
            </a:pathLst>
          </a:custGeom>
          <a:blipFill>
            <a:blip r:embed="rId3"/>
            <a:stretch>
              <a:fillRect/>
            </a:stretch>
          </a:blipFill>
        </p:spPr>
      </p:sp>
      <p:grpSp>
        <p:nvGrpSpPr>
          <p:cNvPr id="3" name="Group 3"/>
          <p:cNvGrpSpPr/>
          <p:nvPr/>
        </p:nvGrpSpPr>
        <p:grpSpPr>
          <a:xfrm>
            <a:off x="685800" y="2309618"/>
            <a:ext cx="1314825" cy="1314825"/>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l="-19333" r="-57148" b="-29313"/>
              </a:stretch>
            </a:blipFill>
          </p:spPr>
        </p:sp>
      </p:grpSp>
      <p:sp>
        <p:nvSpPr>
          <p:cNvPr id="5" name="TextBox 5"/>
          <p:cNvSpPr txBox="1"/>
          <p:nvPr/>
        </p:nvSpPr>
        <p:spPr>
          <a:xfrm>
            <a:off x="685800" y="1342386"/>
            <a:ext cx="1773102" cy="429156"/>
          </a:xfrm>
          <a:prstGeom prst="rect">
            <a:avLst/>
          </a:prstGeom>
        </p:spPr>
        <p:txBody>
          <a:bodyPr lIns="0" tIns="0" rIns="0" bIns="0" rtlCol="0" anchor="t">
            <a:spAutoFit/>
          </a:bodyPr>
          <a:lstStyle/>
          <a:p>
            <a:pPr defTabSz="609630">
              <a:lnSpc>
                <a:spcPts val="3620"/>
              </a:lnSpc>
              <a:spcBef>
                <a:spcPct val="0"/>
              </a:spcBef>
            </a:pPr>
            <a:r>
              <a:rPr lang="en-US" sz="2585" b="1">
                <a:solidFill>
                  <a:srgbClr val="E04543"/>
                </a:solidFill>
                <a:latin typeface="Roboto Bold"/>
                <a:ea typeface="Roboto Bold"/>
                <a:cs typeface="Roboto Bold"/>
                <a:sym typeface="Roboto Bold"/>
              </a:rPr>
              <a:t>A-lys</a:t>
            </a:r>
          </a:p>
        </p:txBody>
      </p:sp>
      <p:sp>
        <p:nvSpPr>
          <p:cNvPr id="6" name="TextBox 6"/>
          <p:cNvSpPr txBox="1"/>
          <p:nvPr/>
        </p:nvSpPr>
        <p:spPr>
          <a:xfrm>
            <a:off x="8293990" y="1342386"/>
            <a:ext cx="1773102" cy="429156"/>
          </a:xfrm>
          <a:prstGeom prst="rect">
            <a:avLst/>
          </a:prstGeom>
        </p:spPr>
        <p:txBody>
          <a:bodyPr lIns="0" tIns="0" rIns="0" bIns="0" rtlCol="0" anchor="t">
            <a:spAutoFit/>
          </a:bodyPr>
          <a:lstStyle/>
          <a:p>
            <a:pPr defTabSz="609630">
              <a:lnSpc>
                <a:spcPts val="3620"/>
              </a:lnSpc>
              <a:spcBef>
                <a:spcPct val="0"/>
              </a:spcBef>
            </a:pPr>
            <a:r>
              <a:rPr lang="en-US" sz="2585" b="1">
                <a:solidFill>
                  <a:srgbClr val="E04543"/>
                </a:solidFill>
                <a:latin typeface="Roboto Bold"/>
                <a:ea typeface="Roboto Bold"/>
                <a:cs typeface="Roboto Bold"/>
                <a:sym typeface="Roboto Bold"/>
              </a:rPr>
              <a:t>B-lys</a:t>
            </a:r>
          </a:p>
        </p:txBody>
      </p:sp>
      <p:grpSp>
        <p:nvGrpSpPr>
          <p:cNvPr id="7" name="Group 7"/>
          <p:cNvGrpSpPr/>
          <p:nvPr/>
        </p:nvGrpSpPr>
        <p:grpSpPr>
          <a:xfrm>
            <a:off x="2458902" y="2309618"/>
            <a:ext cx="1314825" cy="1314825"/>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5"/>
              <a:stretch>
                <a:fillRect l="-64667" t="-2191" r="-72802" b="-57993"/>
              </a:stretch>
            </a:blipFill>
          </p:spPr>
        </p:sp>
      </p:grpSp>
      <p:grpSp>
        <p:nvGrpSpPr>
          <p:cNvPr id="9" name="Group 9"/>
          <p:cNvGrpSpPr/>
          <p:nvPr/>
        </p:nvGrpSpPr>
        <p:grpSpPr>
          <a:xfrm>
            <a:off x="685800" y="4291193"/>
            <a:ext cx="1314825" cy="1314825"/>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6"/>
              <a:stretch>
                <a:fillRect t="-5478" b="-55339"/>
              </a:stretch>
            </a:blipFill>
          </p:spPr>
        </p:sp>
      </p:grpSp>
      <p:grpSp>
        <p:nvGrpSpPr>
          <p:cNvPr id="11" name="Group 11"/>
          <p:cNvGrpSpPr/>
          <p:nvPr/>
        </p:nvGrpSpPr>
        <p:grpSpPr>
          <a:xfrm>
            <a:off x="2458902" y="4291193"/>
            <a:ext cx="1314825" cy="1314825"/>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t="-4383" b="-55297"/>
              </a:stretch>
            </a:blipFill>
          </p:spPr>
        </p:sp>
      </p:grpSp>
      <p:sp>
        <p:nvSpPr>
          <p:cNvPr id="13" name="TextBox 13"/>
          <p:cNvSpPr txBox="1"/>
          <p:nvPr/>
        </p:nvSpPr>
        <p:spPr>
          <a:xfrm>
            <a:off x="571231" y="3754995"/>
            <a:ext cx="1543963" cy="190437"/>
          </a:xfrm>
          <a:prstGeom prst="rect">
            <a:avLst/>
          </a:prstGeom>
        </p:spPr>
        <p:txBody>
          <a:bodyPr lIns="0" tIns="0" rIns="0" bIns="0" rtlCol="0" anchor="t">
            <a:spAutoFit/>
          </a:bodyPr>
          <a:lstStyle/>
          <a:p>
            <a:pPr algn="ctr" defTabSz="609630">
              <a:lnSpc>
                <a:spcPts val="1595"/>
              </a:lnSpc>
              <a:spcBef>
                <a:spcPct val="0"/>
              </a:spcBef>
            </a:pPr>
            <a:r>
              <a:rPr lang="en-US" sz="1139" b="1">
                <a:solidFill>
                  <a:srgbClr val="000000"/>
                </a:solidFill>
                <a:latin typeface="Roboto Bold"/>
                <a:ea typeface="Roboto Bold"/>
                <a:cs typeface="Roboto Bold"/>
                <a:sym typeface="Roboto Bold"/>
              </a:rPr>
              <a:t>Dwayne Johnson</a:t>
            </a:r>
          </a:p>
        </p:txBody>
      </p:sp>
      <p:sp>
        <p:nvSpPr>
          <p:cNvPr id="14" name="TextBox 14"/>
          <p:cNvSpPr txBox="1"/>
          <p:nvPr/>
        </p:nvSpPr>
        <p:spPr>
          <a:xfrm>
            <a:off x="2354048" y="3754995"/>
            <a:ext cx="1543963" cy="190437"/>
          </a:xfrm>
          <a:prstGeom prst="rect">
            <a:avLst/>
          </a:prstGeom>
        </p:spPr>
        <p:txBody>
          <a:bodyPr lIns="0" tIns="0" rIns="0" bIns="0" rtlCol="0" anchor="t">
            <a:spAutoFit/>
          </a:bodyPr>
          <a:lstStyle/>
          <a:p>
            <a:pPr algn="ctr" defTabSz="609630">
              <a:lnSpc>
                <a:spcPts val="1595"/>
              </a:lnSpc>
              <a:spcBef>
                <a:spcPct val="0"/>
              </a:spcBef>
            </a:pPr>
            <a:r>
              <a:rPr lang="en-US" sz="1139" b="1">
                <a:solidFill>
                  <a:srgbClr val="000000"/>
                </a:solidFill>
                <a:latin typeface="Roboto Bold"/>
                <a:ea typeface="Roboto Bold"/>
                <a:cs typeface="Roboto Bold"/>
                <a:sym typeface="Roboto Bold"/>
              </a:rPr>
              <a:t>Ryan Reynolds</a:t>
            </a:r>
          </a:p>
        </p:txBody>
      </p:sp>
      <p:sp>
        <p:nvSpPr>
          <p:cNvPr id="15" name="TextBox 15"/>
          <p:cNvSpPr txBox="1"/>
          <p:nvPr/>
        </p:nvSpPr>
        <p:spPr>
          <a:xfrm>
            <a:off x="571231" y="5739368"/>
            <a:ext cx="1543963" cy="190437"/>
          </a:xfrm>
          <a:prstGeom prst="rect">
            <a:avLst/>
          </a:prstGeom>
        </p:spPr>
        <p:txBody>
          <a:bodyPr lIns="0" tIns="0" rIns="0" bIns="0" rtlCol="0" anchor="t">
            <a:spAutoFit/>
          </a:bodyPr>
          <a:lstStyle/>
          <a:p>
            <a:pPr algn="ctr" defTabSz="609630">
              <a:lnSpc>
                <a:spcPts val="1595"/>
              </a:lnSpc>
              <a:spcBef>
                <a:spcPct val="0"/>
              </a:spcBef>
            </a:pPr>
            <a:r>
              <a:rPr lang="en-US" sz="1139" b="1">
                <a:solidFill>
                  <a:srgbClr val="000000"/>
                </a:solidFill>
                <a:latin typeface="Roboto Bold"/>
                <a:ea typeface="Roboto Bold"/>
                <a:cs typeface="Roboto Bold"/>
                <a:sym typeface="Roboto Bold"/>
              </a:rPr>
              <a:t>Margot Robbie</a:t>
            </a:r>
          </a:p>
        </p:txBody>
      </p:sp>
      <p:sp>
        <p:nvSpPr>
          <p:cNvPr id="16" name="TextBox 16"/>
          <p:cNvSpPr txBox="1"/>
          <p:nvPr/>
        </p:nvSpPr>
        <p:spPr>
          <a:xfrm>
            <a:off x="2354048" y="5739368"/>
            <a:ext cx="1543963" cy="190437"/>
          </a:xfrm>
          <a:prstGeom prst="rect">
            <a:avLst/>
          </a:prstGeom>
        </p:spPr>
        <p:txBody>
          <a:bodyPr lIns="0" tIns="0" rIns="0" bIns="0" rtlCol="0" anchor="t">
            <a:spAutoFit/>
          </a:bodyPr>
          <a:lstStyle/>
          <a:p>
            <a:pPr algn="ctr" defTabSz="609630">
              <a:lnSpc>
                <a:spcPts val="1595"/>
              </a:lnSpc>
              <a:spcBef>
                <a:spcPct val="0"/>
              </a:spcBef>
            </a:pPr>
            <a:r>
              <a:rPr lang="en-US" sz="1139" b="1">
                <a:solidFill>
                  <a:srgbClr val="000000"/>
                </a:solidFill>
                <a:latin typeface="Roboto Bold"/>
                <a:ea typeface="Roboto Bold"/>
                <a:cs typeface="Roboto Bold"/>
                <a:sym typeface="Roboto Bold"/>
              </a:rPr>
              <a:t>Jennifer Lawrence</a:t>
            </a:r>
          </a:p>
        </p:txBody>
      </p:sp>
      <p:grpSp>
        <p:nvGrpSpPr>
          <p:cNvPr id="17" name="Group 17"/>
          <p:cNvGrpSpPr/>
          <p:nvPr/>
        </p:nvGrpSpPr>
        <p:grpSpPr>
          <a:xfrm>
            <a:off x="8293989" y="2225669"/>
            <a:ext cx="1314825" cy="1314825"/>
            <a:chOff x="0" y="0"/>
            <a:chExt cx="812800" cy="812800"/>
          </a:xfrm>
        </p:grpSpPr>
        <p:sp>
          <p:nvSpPr>
            <p:cNvPr id="18" name="Freeform 1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8"/>
              <a:stretch>
                <a:fillRect l="-49392" r="-6574" b="-22505"/>
              </a:stretch>
            </a:blipFill>
          </p:spPr>
        </p:sp>
      </p:grpSp>
      <p:grpSp>
        <p:nvGrpSpPr>
          <p:cNvPr id="19" name="Group 19"/>
          <p:cNvGrpSpPr/>
          <p:nvPr/>
        </p:nvGrpSpPr>
        <p:grpSpPr>
          <a:xfrm>
            <a:off x="10067092" y="2225669"/>
            <a:ext cx="1314825" cy="1314825"/>
            <a:chOff x="0" y="0"/>
            <a:chExt cx="812800" cy="812800"/>
          </a:xfrm>
        </p:grpSpPr>
        <p:sp>
          <p:nvSpPr>
            <p:cNvPr id="20" name="Freeform 2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9"/>
              <a:stretch>
                <a:fillRect l="-57123" r="-46728" b="-49368"/>
              </a:stretch>
            </a:blipFill>
          </p:spPr>
        </p:sp>
      </p:grpSp>
      <p:grpSp>
        <p:nvGrpSpPr>
          <p:cNvPr id="21" name="Group 21"/>
          <p:cNvGrpSpPr/>
          <p:nvPr/>
        </p:nvGrpSpPr>
        <p:grpSpPr>
          <a:xfrm>
            <a:off x="8293989" y="4207244"/>
            <a:ext cx="1314825" cy="1314825"/>
            <a:chOff x="0" y="0"/>
            <a:chExt cx="812800" cy="812800"/>
          </a:xfrm>
        </p:grpSpPr>
        <p:sp>
          <p:nvSpPr>
            <p:cNvPr id="22" name="Freeform 2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10"/>
              <a:stretch>
                <a:fillRect t="-5478" b="-53480"/>
              </a:stretch>
            </a:blipFill>
          </p:spPr>
        </p:sp>
      </p:grpSp>
      <p:grpSp>
        <p:nvGrpSpPr>
          <p:cNvPr id="23" name="Group 23"/>
          <p:cNvGrpSpPr/>
          <p:nvPr/>
        </p:nvGrpSpPr>
        <p:grpSpPr>
          <a:xfrm>
            <a:off x="10067092" y="4207244"/>
            <a:ext cx="1314825" cy="1314825"/>
            <a:chOff x="0" y="0"/>
            <a:chExt cx="812800" cy="812800"/>
          </a:xfrm>
        </p:grpSpPr>
        <p:sp>
          <p:nvSpPr>
            <p:cNvPr id="24" name="Freeform 2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11"/>
              <a:stretch>
                <a:fillRect l="-58397" r="-18781" b="-44965"/>
              </a:stretch>
            </a:blipFill>
          </p:spPr>
        </p:sp>
      </p:grpSp>
      <p:sp>
        <p:nvSpPr>
          <p:cNvPr id="25" name="TextBox 25"/>
          <p:cNvSpPr txBox="1"/>
          <p:nvPr/>
        </p:nvSpPr>
        <p:spPr>
          <a:xfrm>
            <a:off x="8179421" y="3671046"/>
            <a:ext cx="1543963" cy="190437"/>
          </a:xfrm>
          <a:prstGeom prst="rect">
            <a:avLst/>
          </a:prstGeom>
        </p:spPr>
        <p:txBody>
          <a:bodyPr lIns="0" tIns="0" rIns="0" bIns="0" rtlCol="0" anchor="t">
            <a:spAutoFit/>
          </a:bodyPr>
          <a:lstStyle/>
          <a:p>
            <a:pPr algn="ctr" defTabSz="609630">
              <a:lnSpc>
                <a:spcPts val="1595"/>
              </a:lnSpc>
              <a:spcBef>
                <a:spcPct val="0"/>
              </a:spcBef>
            </a:pPr>
            <a:r>
              <a:rPr lang="en-US" sz="1139" b="1">
                <a:solidFill>
                  <a:srgbClr val="000000"/>
                </a:solidFill>
                <a:latin typeface="Roboto Bold"/>
                <a:ea typeface="Roboto Bold"/>
                <a:cs typeface="Roboto Bold"/>
                <a:sym typeface="Roboto Bold"/>
              </a:rPr>
              <a:t>Liam Hemsworth</a:t>
            </a:r>
          </a:p>
        </p:txBody>
      </p:sp>
      <p:sp>
        <p:nvSpPr>
          <p:cNvPr id="26" name="TextBox 26"/>
          <p:cNvSpPr txBox="1"/>
          <p:nvPr/>
        </p:nvSpPr>
        <p:spPr>
          <a:xfrm>
            <a:off x="9962237" y="3671046"/>
            <a:ext cx="1543963" cy="190437"/>
          </a:xfrm>
          <a:prstGeom prst="rect">
            <a:avLst/>
          </a:prstGeom>
        </p:spPr>
        <p:txBody>
          <a:bodyPr lIns="0" tIns="0" rIns="0" bIns="0" rtlCol="0" anchor="t">
            <a:spAutoFit/>
          </a:bodyPr>
          <a:lstStyle/>
          <a:p>
            <a:pPr algn="ctr" defTabSz="609630">
              <a:lnSpc>
                <a:spcPts val="1595"/>
              </a:lnSpc>
              <a:spcBef>
                <a:spcPct val="0"/>
              </a:spcBef>
            </a:pPr>
            <a:r>
              <a:rPr lang="en-US" sz="1139" b="1">
                <a:solidFill>
                  <a:srgbClr val="000000"/>
                </a:solidFill>
                <a:latin typeface="Roboto Bold"/>
                <a:ea typeface="Roboto Bold"/>
                <a:cs typeface="Roboto Bold"/>
                <a:sym typeface="Roboto Bold"/>
              </a:rPr>
              <a:t>Kit Harrington</a:t>
            </a:r>
          </a:p>
        </p:txBody>
      </p:sp>
      <p:sp>
        <p:nvSpPr>
          <p:cNvPr id="27" name="TextBox 27"/>
          <p:cNvSpPr txBox="1"/>
          <p:nvPr/>
        </p:nvSpPr>
        <p:spPr>
          <a:xfrm>
            <a:off x="8179421" y="5655420"/>
            <a:ext cx="1543963" cy="190437"/>
          </a:xfrm>
          <a:prstGeom prst="rect">
            <a:avLst/>
          </a:prstGeom>
        </p:spPr>
        <p:txBody>
          <a:bodyPr lIns="0" tIns="0" rIns="0" bIns="0" rtlCol="0" anchor="t">
            <a:spAutoFit/>
          </a:bodyPr>
          <a:lstStyle/>
          <a:p>
            <a:pPr algn="ctr" defTabSz="609630">
              <a:lnSpc>
                <a:spcPts val="1595"/>
              </a:lnSpc>
              <a:spcBef>
                <a:spcPct val="0"/>
              </a:spcBef>
            </a:pPr>
            <a:r>
              <a:rPr lang="en-US" sz="1139" b="1">
                <a:solidFill>
                  <a:srgbClr val="000000"/>
                </a:solidFill>
                <a:latin typeface="Roboto Bold"/>
                <a:ea typeface="Roboto Bold"/>
                <a:cs typeface="Roboto Bold"/>
                <a:sym typeface="Roboto Bold"/>
              </a:rPr>
              <a:t>Katherine Heigl</a:t>
            </a:r>
          </a:p>
        </p:txBody>
      </p:sp>
      <p:sp>
        <p:nvSpPr>
          <p:cNvPr id="28" name="TextBox 28"/>
          <p:cNvSpPr txBox="1"/>
          <p:nvPr/>
        </p:nvSpPr>
        <p:spPr>
          <a:xfrm>
            <a:off x="9962237" y="5655420"/>
            <a:ext cx="1543963" cy="190437"/>
          </a:xfrm>
          <a:prstGeom prst="rect">
            <a:avLst/>
          </a:prstGeom>
        </p:spPr>
        <p:txBody>
          <a:bodyPr lIns="0" tIns="0" rIns="0" bIns="0" rtlCol="0" anchor="t">
            <a:spAutoFit/>
          </a:bodyPr>
          <a:lstStyle/>
          <a:p>
            <a:pPr algn="ctr" defTabSz="609630">
              <a:lnSpc>
                <a:spcPts val="1595"/>
              </a:lnSpc>
              <a:spcBef>
                <a:spcPct val="0"/>
              </a:spcBef>
            </a:pPr>
            <a:r>
              <a:rPr lang="en-US" sz="1139" b="1">
                <a:solidFill>
                  <a:srgbClr val="000000"/>
                </a:solidFill>
                <a:latin typeface="Roboto Bold"/>
                <a:ea typeface="Roboto Bold"/>
                <a:cs typeface="Roboto Bold"/>
                <a:sym typeface="Roboto Bold"/>
              </a:rPr>
              <a:t>Isla Fisher</a:t>
            </a:r>
          </a:p>
        </p:txBody>
      </p:sp>
      <p:sp>
        <p:nvSpPr>
          <p:cNvPr id="29" name="TextBox 29"/>
          <p:cNvSpPr txBox="1"/>
          <p:nvPr/>
        </p:nvSpPr>
        <p:spPr>
          <a:xfrm>
            <a:off x="685800" y="391372"/>
            <a:ext cx="9024315" cy="511871"/>
          </a:xfrm>
          <a:prstGeom prst="rect">
            <a:avLst/>
          </a:prstGeom>
        </p:spPr>
        <p:txBody>
          <a:bodyPr lIns="0" tIns="0" rIns="0" bIns="0" rtlCol="0" anchor="t">
            <a:spAutoFit/>
          </a:bodyPr>
          <a:lstStyle/>
          <a:p>
            <a:pPr defTabSz="609630">
              <a:lnSpc>
                <a:spcPts val="4293"/>
              </a:lnSpc>
              <a:spcBef>
                <a:spcPct val="0"/>
              </a:spcBef>
            </a:pPr>
            <a:r>
              <a:rPr lang="en-US" sz="3066" b="1">
                <a:solidFill>
                  <a:srgbClr val="E04543"/>
                </a:solidFill>
                <a:latin typeface="Roboto Bold"/>
                <a:ea typeface="Roboto Bold"/>
                <a:cs typeface="Roboto Bold"/>
                <a:sym typeface="Roboto Bold"/>
              </a:rPr>
              <a:t>A- of B-lyssterre? (vervolg)</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85800" y="5950176"/>
            <a:ext cx="1225549" cy="502475"/>
          </a:xfrm>
          <a:custGeom>
            <a:avLst/>
            <a:gdLst/>
            <a:ahLst/>
            <a:cxnLst/>
            <a:rect l="l" t="t" r="r" b="b"/>
            <a:pathLst>
              <a:path w="1838323" h="753712">
                <a:moveTo>
                  <a:pt x="0" y="0"/>
                </a:moveTo>
                <a:lnTo>
                  <a:pt x="1838323" y="0"/>
                </a:lnTo>
                <a:lnTo>
                  <a:pt x="1838323" y="753712"/>
                </a:lnTo>
                <a:lnTo>
                  <a:pt x="0" y="753712"/>
                </a:lnTo>
                <a:lnTo>
                  <a:pt x="0" y="0"/>
                </a:lnTo>
                <a:close/>
              </a:path>
            </a:pathLst>
          </a:custGeom>
          <a:blipFill>
            <a:blip r:embed="rId3"/>
            <a:stretch>
              <a:fillRect/>
            </a:stretch>
          </a:blipFill>
        </p:spPr>
      </p:sp>
      <p:sp>
        <p:nvSpPr>
          <p:cNvPr id="3" name="TextBox 3"/>
          <p:cNvSpPr txBox="1"/>
          <p:nvPr/>
        </p:nvSpPr>
        <p:spPr>
          <a:xfrm>
            <a:off x="685800" y="1312482"/>
            <a:ext cx="10851707" cy="3777765"/>
          </a:xfrm>
          <a:prstGeom prst="rect">
            <a:avLst/>
          </a:prstGeom>
        </p:spPr>
        <p:txBody>
          <a:bodyPr lIns="0" tIns="0" rIns="0" bIns="0" rtlCol="0" anchor="t">
            <a:spAutoFit/>
          </a:bodyPr>
          <a:lstStyle/>
          <a:p>
            <a:pPr defTabSz="609630">
              <a:lnSpc>
                <a:spcPts val="3267"/>
              </a:lnSpc>
            </a:pPr>
            <a:r>
              <a:rPr lang="en-US" sz="2333">
                <a:solidFill>
                  <a:srgbClr val="000000"/>
                </a:solidFill>
                <a:latin typeface="Roboto"/>
                <a:ea typeface="Roboto"/>
                <a:cs typeface="Roboto"/>
                <a:sym typeface="Roboto"/>
              </a:rPr>
              <a:t>Sinsdele kan ook as filmsterre, wat </a:t>
            </a:r>
            <a:r>
              <a:rPr lang="en-US" sz="2333" b="1">
                <a:solidFill>
                  <a:srgbClr val="000000"/>
                </a:solidFill>
                <a:latin typeface="Roboto Bold"/>
                <a:ea typeface="Roboto Bold"/>
                <a:cs typeface="Roboto Bold"/>
                <a:sym typeface="Roboto Bold"/>
              </a:rPr>
              <a:t>rolle </a:t>
            </a:r>
            <a:r>
              <a:rPr lang="en-US" sz="2333">
                <a:solidFill>
                  <a:srgbClr val="000000"/>
                </a:solidFill>
                <a:latin typeface="Roboto"/>
                <a:ea typeface="Roboto"/>
                <a:cs typeface="Roboto"/>
                <a:sym typeface="Roboto"/>
              </a:rPr>
              <a:t>vertolk, beskou word.</a:t>
            </a:r>
          </a:p>
          <a:p>
            <a:pPr defTabSz="609630">
              <a:lnSpc>
                <a:spcPts val="3267"/>
              </a:lnSpc>
            </a:pPr>
            <a:endParaRPr lang="en-US" sz="2333">
              <a:solidFill>
                <a:srgbClr val="000000"/>
              </a:solidFill>
              <a:latin typeface="Roboto"/>
              <a:ea typeface="Roboto"/>
              <a:cs typeface="Roboto"/>
              <a:sym typeface="Roboto"/>
            </a:endParaRPr>
          </a:p>
          <a:p>
            <a:pPr defTabSz="609630">
              <a:lnSpc>
                <a:spcPts val="3267"/>
              </a:lnSpc>
            </a:pPr>
            <a:endParaRPr lang="en-US" sz="2333">
              <a:solidFill>
                <a:srgbClr val="000000"/>
              </a:solidFill>
              <a:latin typeface="Roboto"/>
              <a:ea typeface="Roboto"/>
              <a:cs typeface="Roboto"/>
              <a:sym typeface="Roboto"/>
            </a:endParaRPr>
          </a:p>
          <a:p>
            <a:pPr defTabSz="609630">
              <a:lnSpc>
                <a:spcPts val="3267"/>
              </a:lnSpc>
            </a:pPr>
            <a:endParaRPr lang="en-US" sz="2333">
              <a:solidFill>
                <a:srgbClr val="000000"/>
              </a:solidFill>
              <a:latin typeface="Roboto"/>
              <a:ea typeface="Roboto"/>
              <a:cs typeface="Roboto"/>
              <a:sym typeface="Roboto"/>
            </a:endParaRPr>
          </a:p>
          <a:p>
            <a:pPr defTabSz="609630">
              <a:lnSpc>
                <a:spcPts val="3267"/>
              </a:lnSpc>
            </a:pPr>
            <a:endParaRPr lang="en-US" sz="2333">
              <a:solidFill>
                <a:srgbClr val="000000"/>
              </a:solidFill>
              <a:latin typeface="Roboto"/>
              <a:ea typeface="Roboto"/>
              <a:cs typeface="Roboto"/>
              <a:sym typeface="Roboto"/>
            </a:endParaRPr>
          </a:p>
          <a:p>
            <a:pPr defTabSz="609630">
              <a:lnSpc>
                <a:spcPts val="3267"/>
              </a:lnSpc>
            </a:pPr>
            <a:endParaRPr lang="en-US" sz="2333">
              <a:solidFill>
                <a:srgbClr val="000000"/>
              </a:solidFill>
              <a:latin typeface="Roboto"/>
              <a:ea typeface="Roboto"/>
              <a:cs typeface="Roboto"/>
              <a:sym typeface="Roboto"/>
            </a:endParaRPr>
          </a:p>
          <a:p>
            <a:pPr defTabSz="609630">
              <a:lnSpc>
                <a:spcPts val="3267"/>
              </a:lnSpc>
            </a:pPr>
            <a:endParaRPr lang="en-US" sz="2333">
              <a:solidFill>
                <a:srgbClr val="000000"/>
              </a:solidFill>
              <a:latin typeface="Roboto"/>
              <a:ea typeface="Roboto"/>
              <a:cs typeface="Roboto"/>
              <a:sym typeface="Roboto"/>
            </a:endParaRPr>
          </a:p>
          <a:p>
            <a:pPr defTabSz="609630">
              <a:lnSpc>
                <a:spcPts val="3267"/>
              </a:lnSpc>
            </a:pPr>
            <a:r>
              <a:rPr lang="en-US" sz="2333">
                <a:solidFill>
                  <a:srgbClr val="000000"/>
                </a:solidFill>
                <a:latin typeface="Roboto"/>
                <a:ea typeface="Roboto"/>
                <a:cs typeface="Roboto"/>
                <a:sym typeface="Roboto"/>
              </a:rPr>
              <a:t>Net soos die vermaaklikheidsterre is alle sinsdele ook nie ewe belangrik nie. </a:t>
            </a:r>
          </a:p>
          <a:p>
            <a:pPr defTabSz="609630">
              <a:lnSpc>
                <a:spcPts val="3267"/>
              </a:lnSpc>
              <a:spcBef>
                <a:spcPct val="0"/>
              </a:spcBef>
            </a:pPr>
            <a:endParaRPr lang="en-US" sz="2333">
              <a:solidFill>
                <a:srgbClr val="000000"/>
              </a:solidFill>
              <a:latin typeface="Roboto"/>
              <a:ea typeface="Roboto"/>
              <a:cs typeface="Roboto"/>
              <a:sym typeface="Roboto"/>
            </a:endParaRPr>
          </a:p>
        </p:txBody>
      </p:sp>
      <p:sp>
        <p:nvSpPr>
          <p:cNvPr id="4" name="Freeform 4"/>
          <p:cNvSpPr/>
          <p:nvPr/>
        </p:nvSpPr>
        <p:spPr>
          <a:xfrm>
            <a:off x="9589001" y="4737470"/>
            <a:ext cx="2038848" cy="1715181"/>
          </a:xfrm>
          <a:custGeom>
            <a:avLst/>
            <a:gdLst/>
            <a:ahLst/>
            <a:cxnLst/>
            <a:rect l="l" t="t" r="r" b="b"/>
            <a:pathLst>
              <a:path w="3058272" h="2572771">
                <a:moveTo>
                  <a:pt x="0" y="0"/>
                </a:moveTo>
                <a:lnTo>
                  <a:pt x="3058272" y="0"/>
                </a:lnTo>
                <a:lnTo>
                  <a:pt x="3058272" y="2572771"/>
                </a:lnTo>
                <a:lnTo>
                  <a:pt x="0" y="257277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TextBox 5"/>
          <p:cNvSpPr txBox="1"/>
          <p:nvPr/>
        </p:nvSpPr>
        <p:spPr>
          <a:xfrm>
            <a:off x="685800" y="391372"/>
            <a:ext cx="9024315" cy="511871"/>
          </a:xfrm>
          <a:prstGeom prst="rect">
            <a:avLst/>
          </a:prstGeom>
        </p:spPr>
        <p:txBody>
          <a:bodyPr lIns="0" tIns="0" rIns="0" bIns="0" rtlCol="0" anchor="t">
            <a:spAutoFit/>
          </a:bodyPr>
          <a:lstStyle/>
          <a:p>
            <a:pPr defTabSz="609630">
              <a:lnSpc>
                <a:spcPts val="4293"/>
              </a:lnSpc>
              <a:spcBef>
                <a:spcPct val="0"/>
              </a:spcBef>
            </a:pPr>
            <a:r>
              <a:rPr lang="en-US" sz="3066" b="1">
                <a:solidFill>
                  <a:srgbClr val="E04543"/>
                </a:solidFill>
                <a:latin typeface="Roboto Bold"/>
                <a:ea typeface="Roboto Bold"/>
                <a:cs typeface="Roboto Bold"/>
                <a:sym typeface="Roboto Bold"/>
              </a:rPr>
              <a:t>Sinsdele as sterre</a:t>
            </a:r>
          </a:p>
        </p:txBody>
      </p:sp>
      <p:sp>
        <p:nvSpPr>
          <p:cNvPr id="6" name="TextBox 6"/>
          <p:cNvSpPr txBox="1"/>
          <p:nvPr/>
        </p:nvSpPr>
        <p:spPr>
          <a:xfrm>
            <a:off x="1593634" y="2346742"/>
            <a:ext cx="4518020" cy="1228541"/>
          </a:xfrm>
          <a:prstGeom prst="rect">
            <a:avLst/>
          </a:prstGeom>
        </p:spPr>
        <p:txBody>
          <a:bodyPr lIns="0" tIns="0" rIns="0" bIns="0" rtlCol="0" anchor="t">
            <a:spAutoFit/>
          </a:bodyPr>
          <a:lstStyle/>
          <a:p>
            <a:pPr algn="ctr" defTabSz="609630">
              <a:lnSpc>
                <a:spcPts val="10236"/>
              </a:lnSpc>
              <a:spcBef>
                <a:spcPct val="0"/>
              </a:spcBef>
            </a:pPr>
            <a:r>
              <a:rPr lang="en-US" sz="7311" b="1">
                <a:solidFill>
                  <a:srgbClr val="5376C1"/>
                </a:solidFill>
                <a:latin typeface="Recoleta Bold"/>
                <a:ea typeface="Recoleta Bold"/>
                <a:cs typeface="Recoleta Bold"/>
                <a:sym typeface="Recoleta Bold"/>
              </a:rPr>
              <a:t>die meisie</a:t>
            </a:r>
          </a:p>
        </p:txBody>
      </p:sp>
      <p:sp>
        <p:nvSpPr>
          <p:cNvPr id="7" name="Freeform 7"/>
          <p:cNvSpPr/>
          <p:nvPr/>
        </p:nvSpPr>
        <p:spPr>
          <a:xfrm flipH="1">
            <a:off x="6096000" y="1826586"/>
            <a:ext cx="2261319" cy="1936254"/>
          </a:xfrm>
          <a:custGeom>
            <a:avLst/>
            <a:gdLst/>
            <a:ahLst/>
            <a:cxnLst/>
            <a:rect l="l" t="t" r="r" b="b"/>
            <a:pathLst>
              <a:path w="3391978" h="2904381">
                <a:moveTo>
                  <a:pt x="3391978" y="0"/>
                </a:moveTo>
                <a:lnTo>
                  <a:pt x="0" y="0"/>
                </a:lnTo>
                <a:lnTo>
                  <a:pt x="0" y="2904381"/>
                </a:lnTo>
                <a:lnTo>
                  <a:pt x="3391978" y="2904381"/>
                </a:lnTo>
                <a:lnTo>
                  <a:pt x="3391978"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8" name="TextBox 8"/>
          <p:cNvSpPr txBox="1"/>
          <p:nvPr/>
        </p:nvSpPr>
        <p:spPr>
          <a:xfrm>
            <a:off x="6428511" y="2307230"/>
            <a:ext cx="1596296" cy="742191"/>
          </a:xfrm>
          <a:prstGeom prst="rect">
            <a:avLst/>
          </a:prstGeom>
        </p:spPr>
        <p:txBody>
          <a:bodyPr lIns="0" tIns="0" rIns="0" bIns="0" rtlCol="0" anchor="t">
            <a:spAutoFit/>
          </a:bodyPr>
          <a:lstStyle/>
          <a:p>
            <a:pPr algn="ctr" defTabSz="609630">
              <a:lnSpc>
                <a:spcPts val="3011"/>
              </a:lnSpc>
              <a:spcBef>
                <a:spcPct val="0"/>
              </a:spcBef>
            </a:pPr>
            <a:r>
              <a:rPr lang="en-US" sz="2150" b="1">
                <a:solidFill>
                  <a:srgbClr val="FFFFFF"/>
                </a:solidFill>
                <a:latin typeface="Roboto Bold"/>
                <a:ea typeface="Roboto Bold"/>
                <a:cs typeface="Roboto Bold"/>
                <a:sym typeface="Roboto Bold"/>
              </a:rPr>
              <a:t>Ek het ook ’n rol!</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85800" y="5950176"/>
            <a:ext cx="1225549" cy="502475"/>
          </a:xfrm>
          <a:custGeom>
            <a:avLst/>
            <a:gdLst/>
            <a:ahLst/>
            <a:cxnLst/>
            <a:rect l="l" t="t" r="r" b="b"/>
            <a:pathLst>
              <a:path w="1838323" h="753712">
                <a:moveTo>
                  <a:pt x="0" y="0"/>
                </a:moveTo>
                <a:lnTo>
                  <a:pt x="1838323" y="0"/>
                </a:lnTo>
                <a:lnTo>
                  <a:pt x="1838323" y="753712"/>
                </a:lnTo>
                <a:lnTo>
                  <a:pt x="0" y="753712"/>
                </a:lnTo>
                <a:lnTo>
                  <a:pt x="0" y="0"/>
                </a:lnTo>
                <a:close/>
              </a:path>
            </a:pathLst>
          </a:custGeom>
          <a:blipFill>
            <a:blip r:embed="rId3"/>
            <a:stretch>
              <a:fillRect/>
            </a:stretch>
          </a:blipFill>
        </p:spPr>
      </p:sp>
      <p:sp>
        <p:nvSpPr>
          <p:cNvPr id="3" name="Freeform 3"/>
          <p:cNvSpPr/>
          <p:nvPr/>
        </p:nvSpPr>
        <p:spPr>
          <a:xfrm>
            <a:off x="577579" y="1608901"/>
            <a:ext cx="11036843" cy="1986631"/>
          </a:xfrm>
          <a:custGeom>
            <a:avLst/>
            <a:gdLst/>
            <a:ahLst/>
            <a:cxnLst/>
            <a:rect l="l" t="t" r="r" b="b"/>
            <a:pathLst>
              <a:path w="16555264" h="2979947">
                <a:moveTo>
                  <a:pt x="0" y="0"/>
                </a:moveTo>
                <a:lnTo>
                  <a:pt x="16555264" y="0"/>
                </a:lnTo>
                <a:lnTo>
                  <a:pt x="16555264" y="2979947"/>
                </a:lnTo>
                <a:lnTo>
                  <a:pt x="0" y="2979947"/>
                </a:lnTo>
                <a:lnTo>
                  <a:pt x="0" y="0"/>
                </a:lnTo>
                <a:close/>
              </a:path>
            </a:pathLst>
          </a:custGeom>
          <a:blipFill>
            <a:blip r:embed="rId4"/>
            <a:stretch>
              <a:fillRect/>
            </a:stretch>
          </a:blipFill>
        </p:spPr>
      </p:sp>
      <p:sp>
        <p:nvSpPr>
          <p:cNvPr id="4" name="Freeform 4"/>
          <p:cNvSpPr/>
          <p:nvPr/>
        </p:nvSpPr>
        <p:spPr>
          <a:xfrm>
            <a:off x="1480302" y="1875862"/>
            <a:ext cx="862094" cy="894626"/>
          </a:xfrm>
          <a:custGeom>
            <a:avLst/>
            <a:gdLst/>
            <a:ahLst/>
            <a:cxnLst/>
            <a:rect l="l" t="t" r="r" b="b"/>
            <a:pathLst>
              <a:path w="1293141" h="1341939">
                <a:moveTo>
                  <a:pt x="0" y="0"/>
                </a:moveTo>
                <a:lnTo>
                  <a:pt x="1293141" y="0"/>
                </a:lnTo>
                <a:lnTo>
                  <a:pt x="1293141" y="1341938"/>
                </a:lnTo>
                <a:lnTo>
                  <a:pt x="0" y="134193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TextBox 5"/>
          <p:cNvSpPr txBox="1"/>
          <p:nvPr/>
        </p:nvSpPr>
        <p:spPr>
          <a:xfrm>
            <a:off x="685800" y="391372"/>
            <a:ext cx="9024315" cy="511871"/>
          </a:xfrm>
          <a:prstGeom prst="rect">
            <a:avLst/>
          </a:prstGeom>
        </p:spPr>
        <p:txBody>
          <a:bodyPr lIns="0" tIns="0" rIns="0" bIns="0" rtlCol="0" anchor="t">
            <a:spAutoFit/>
          </a:bodyPr>
          <a:lstStyle/>
          <a:p>
            <a:pPr defTabSz="609630">
              <a:lnSpc>
                <a:spcPts val="4293"/>
              </a:lnSpc>
              <a:spcBef>
                <a:spcPct val="0"/>
              </a:spcBef>
            </a:pPr>
            <a:r>
              <a:rPr lang="en-US" sz="3066" b="1">
                <a:solidFill>
                  <a:srgbClr val="E04543"/>
                </a:solidFill>
                <a:latin typeface="Roboto Bold"/>
                <a:ea typeface="Roboto Bold"/>
                <a:cs typeface="Roboto Bold"/>
                <a:sym typeface="Roboto Bold"/>
              </a:rPr>
              <a:t>Sinsdele as A- of B-lyssterre</a:t>
            </a:r>
          </a:p>
        </p:txBody>
      </p:sp>
      <p:sp>
        <p:nvSpPr>
          <p:cNvPr id="6" name="TextBox 6"/>
          <p:cNvSpPr txBox="1"/>
          <p:nvPr/>
        </p:nvSpPr>
        <p:spPr>
          <a:xfrm>
            <a:off x="577579" y="3919837"/>
            <a:ext cx="10851707" cy="1661802"/>
          </a:xfrm>
          <a:prstGeom prst="rect">
            <a:avLst/>
          </a:prstGeom>
        </p:spPr>
        <p:txBody>
          <a:bodyPr lIns="0" tIns="0" rIns="0" bIns="0" rtlCol="0" anchor="t">
            <a:spAutoFit/>
          </a:bodyPr>
          <a:lstStyle/>
          <a:p>
            <a:pPr marL="503793" lvl="1" indent="-251896" defTabSz="609630">
              <a:lnSpc>
                <a:spcPts val="3267"/>
              </a:lnSpc>
              <a:buFont typeface="Arial"/>
              <a:buChar char="•"/>
            </a:pPr>
            <a:r>
              <a:rPr lang="en-US" sz="2333" dirty="0" err="1">
                <a:solidFill>
                  <a:srgbClr val="000000"/>
                </a:solidFill>
                <a:latin typeface="Roboto"/>
                <a:ea typeface="Roboto"/>
                <a:cs typeface="Roboto"/>
                <a:sym typeface="Roboto"/>
              </a:rPr>
              <a:t>Watter</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sinsdeel</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staan</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eerste</a:t>
            </a:r>
            <a:r>
              <a:rPr lang="en-US" sz="2333" dirty="0">
                <a:solidFill>
                  <a:srgbClr val="000000"/>
                </a:solidFill>
                <a:latin typeface="Roboto"/>
                <a:ea typeface="Roboto"/>
                <a:cs typeface="Roboto"/>
                <a:sym typeface="Roboto"/>
              </a:rPr>
              <a:t>?</a:t>
            </a:r>
          </a:p>
          <a:p>
            <a:pPr marL="503793" lvl="1" indent="-251896" defTabSz="609630">
              <a:lnSpc>
                <a:spcPts val="3267"/>
              </a:lnSpc>
              <a:buFont typeface="Arial"/>
              <a:buChar char="•"/>
            </a:pPr>
            <a:r>
              <a:rPr lang="en-US" sz="2333" dirty="0">
                <a:solidFill>
                  <a:srgbClr val="000000"/>
                </a:solidFill>
                <a:latin typeface="Roboto"/>
                <a:ea typeface="Roboto"/>
                <a:cs typeface="Roboto"/>
                <a:sym typeface="Roboto"/>
              </a:rPr>
              <a:t>Wat is </a:t>
            </a:r>
            <a:r>
              <a:rPr lang="en-US" sz="2333" dirty="0" err="1">
                <a:solidFill>
                  <a:srgbClr val="000000"/>
                </a:solidFill>
                <a:latin typeface="Roboto"/>
                <a:ea typeface="Roboto"/>
                <a:cs typeface="Roboto"/>
                <a:sym typeface="Roboto"/>
              </a:rPr>
              <a:t>sy</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rol</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Voeg</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dit</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sommer</a:t>
            </a:r>
            <a:r>
              <a:rPr lang="en-US" sz="2333" dirty="0">
                <a:solidFill>
                  <a:srgbClr val="000000"/>
                </a:solidFill>
                <a:latin typeface="Roboto"/>
                <a:ea typeface="Roboto"/>
                <a:cs typeface="Roboto"/>
                <a:sym typeface="Roboto"/>
              </a:rPr>
              <a:t> in </a:t>
            </a:r>
            <a:r>
              <a:rPr lang="en-US" sz="2333" dirty="0" err="1">
                <a:solidFill>
                  <a:srgbClr val="000000"/>
                </a:solidFill>
                <a:latin typeface="Roboto"/>
                <a:ea typeface="Roboto"/>
                <a:cs typeface="Roboto"/>
                <a:sym typeface="Roboto"/>
              </a:rPr>
              <a:t>hakies</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onderaan</a:t>
            </a:r>
            <a:r>
              <a:rPr lang="en-US" sz="2333" dirty="0">
                <a:solidFill>
                  <a:srgbClr val="000000"/>
                </a:solidFill>
                <a:latin typeface="Roboto"/>
                <a:ea typeface="Roboto"/>
                <a:cs typeface="Roboto"/>
                <a:sym typeface="Roboto"/>
              </a:rPr>
              <a:t> die </a:t>
            </a:r>
            <a:r>
              <a:rPr lang="en-US" sz="2333" dirty="0" err="1">
                <a:solidFill>
                  <a:srgbClr val="000000"/>
                </a:solidFill>
                <a:latin typeface="Roboto"/>
                <a:ea typeface="Roboto"/>
                <a:cs typeface="Roboto"/>
                <a:sym typeface="Roboto"/>
              </a:rPr>
              <a:t>sinsdeel</a:t>
            </a:r>
            <a:r>
              <a:rPr lang="en-US" sz="2333" dirty="0">
                <a:solidFill>
                  <a:srgbClr val="000000"/>
                </a:solidFill>
                <a:latin typeface="Roboto"/>
                <a:ea typeface="Roboto"/>
                <a:cs typeface="Roboto"/>
                <a:sym typeface="Roboto"/>
              </a:rPr>
              <a:t>.)</a:t>
            </a:r>
          </a:p>
          <a:p>
            <a:pPr marL="503793" lvl="1" indent="-251896" defTabSz="609630">
              <a:lnSpc>
                <a:spcPts val="3267"/>
              </a:lnSpc>
              <a:buFont typeface="Arial"/>
              <a:buChar char="•"/>
            </a:pPr>
            <a:r>
              <a:rPr lang="en-US" sz="2333" dirty="0" err="1">
                <a:solidFill>
                  <a:srgbClr val="000000"/>
                </a:solidFill>
                <a:latin typeface="Roboto"/>
                <a:ea typeface="Roboto"/>
                <a:cs typeface="Roboto"/>
                <a:sym typeface="Roboto"/>
              </a:rPr>
              <a:t>Watter</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sinsdeel</a:t>
            </a:r>
            <a:r>
              <a:rPr lang="en-US" sz="2333" dirty="0">
                <a:solidFill>
                  <a:srgbClr val="000000"/>
                </a:solidFill>
                <a:latin typeface="Roboto"/>
                <a:ea typeface="Roboto"/>
                <a:cs typeface="Roboto"/>
                <a:sym typeface="Roboto"/>
              </a:rPr>
              <a:t> is minder prominent?</a:t>
            </a:r>
          </a:p>
          <a:p>
            <a:pPr marL="503793" lvl="1" indent="-251896" defTabSz="609630">
              <a:lnSpc>
                <a:spcPts val="3267"/>
              </a:lnSpc>
              <a:spcBef>
                <a:spcPct val="0"/>
              </a:spcBef>
              <a:buFont typeface="Arial"/>
              <a:buChar char="•"/>
            </a:pPr>
            <a:r>
              <a:rPr lang="en-US" sz="2333" dirty="0">
                <a:solidFill>
                  <a:srgbClr val="000000"/>
                </a:solidFill>
                <a:latin typeface="Roboto"/>
                <a:ea typeface="Roboto"/>
                <a:cs typeface="Roboto"/>
                <a:sym typeface="Roboto"/>
              </a:rPr>
              <a:t>Wat is </a:t>
            </a:r>
            <a:r>
              <a:rPr lang="en-US" sz="2333" dirty="0" err="1">
                <a:solidFill>
                  <a:srgbClr val="000000"/>
                </a:solidFill>
                <a:latin typeface="Roboto"/>
                <a:ea typeface="Roboto"/>
                <a:cs typeface="Roboto"/>
                <a:sym typeface="Roboto"/>
              </a:rPr>
              <a:t>sy</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rol</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Voeg</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dit</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sommer</a:t>
            </a:r>
            <a:r>
              <a:rPr lang="en-US" sz="2333" dirty="0">
                <a:solidFill>
                  <a:srgbClr val="000000"/>
                </a:solidFill>
                <a:latin typeface="Roboto"/>
                <a:ea typeface="Roboto"/>
                <a:cs typeface="Roboto"/>
                <a:sym typeface="Roboto"/>
              </a:rPr>
              <a:t> in </a:t>
            </a:r>
            <a:r>
              <a:rPr lang="en-US" sz="2333" dirty="0" err="1">
                <a:solidFill>
                  <a:srgbClr val="000000"/>
                </a:solidFill>
                <a:latin typeface="Roboto"/>
                <a:ea typeface="Roboto"/>
                <a:cs typeface="Roboto"/>
                <a:sym typeface="Roboto"/>
              </a:rPr>
              <a:t>hakies</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onderaan</a:t>
            </a:r>
            <a:r>
              <a:rPr lang="en-US" sz="2333" dirty="0">
                <a:solidFill>
                  <a:srgbClr val="000000"/>
                </a:solidFill>
                <a:latin typeface="Roboto"/>
                <a:ea typeface="Roboto"/>
                <a:cs typeface="Roboto"/>
                <a:sym typeface="Roboto"/>
              </a:rPr>
              <a:t> die </a:t>
            </a:r>
            <a:r>
              <a:rPr lang="en-US" sz="2333" dirty="0" err="1">
                <a:solidFill>
                  <a:srgbClr val="000000"/>
                </a:solidFill>
                <a:latin typeface="Roboto"/>
                <a:ea typeface="Roboto"/>
                <a:cs typeface="Roboto"/>
                <a:sym typeface="Roboto"/>
              </a:rPr>
              <a:t>sinsdeel</a:t>
            </a:r>
            <a:r>
              <a:rPr lang="en-US" sz="2333" dirty="0">
                <a:solidFill>
                  <a:srgbClr val="000000"/>
                </a:solidFill>
                <a:latin typeface="Roboto"/>
                <a:ea typeface="Roboto"/>
                <a:cs typeface="Roboto"/>
                <a:sym typeface="Roboto"/>
              </a:rPr>
              <a:t>.)</a:t>
            </a:r>
          </a:p>
        </p:txBody>
      </p:sp>
      <p:sp>
        <p:nvSpPr>
          <p:cNvPr id="7" name="TextBox 7"/>
          <p:cNvSpPr txBox="1"/>
          <p:nvPr/>
        </p:nvSpPr>
        <p:spPr>
          <a:xfrm>
            <a:off x="1183051" y="3176912"/>
            <a:ext cx="2095891" cy="357470"/>
          </a:xfrm>
          <a:prstGeom prst="rect">
            <a:avLst/>
          </a:prstGeom>
        </p:spPr>
        <p:txBody>
          <a:bodyPr lIns="0" tIns="0" rIns="0" bIns="0" rtlCol="0" anchor="t">
            <a:spAutoFit/>
          </a:bodyPr>
          <a:lstStyle/>
          <a:p>
            <a:pPr algn="ctr" defTabSz="609630">
              <a:lnSpc>
                <a:spcPts val="3011"/>
              </a:lnSpc>
              <a:spcBef>
                <a:spcPct val="0"/>
              </a:spcBef>
            </a:pPr>
            <a:r>
              <a:rPr lang="en-US" sz="2150" b="1" dirty="0">
                <a:solidFill>
                  <a:srgbClr val="000000"/>
                </a:solidFill>
                <a:latin typeface="Roboto Bold"/>
                <a:ea typeface="Roboto Bold"/>
                <a:cs typeface="Roboto Bold"/>
                <a:sym typeface="Roboto Bold"/>
              </a:rPr>
              <a:t>(agent/</a:t>
            </a:r>
            <a:r>
              <a:rPr lang="en-US" sz="2150" b="1" dirty="0" err="1">
                <a:solidFill>
                  <a:srgbClr val="000000"/>
                </a:solidFill>
                <a:latin typeface="Roboto Bold"/>
                <a:ea typeface="Roboto Bold"/>
                <a:cs typeface="Roboto Bold"/>
                <a:sym typeface="Roboto Bold"/>
              </a:rPr>
              <a:t>doener</a:t>
            </a:r>
            <a:r>
              <a:rPr lang="en-US" sz="2150" b="1" dirty="0">
                <a:solidFill>
                  <a:srgbClr val="000000"/>
                </a:solidFill>
                <a:latin typeface="Roboto Bold"/>
                <a:ea typeface="Roboto Bold"/>
                <a:cs typeface="Roboto Bold"/>
                <a:sym typeface="Roboto Bold"/>
              </a:rPr>
              <a:t>)</a:t>
            </a:r>
          </a:p>
        </p:txBody>
      </p:sp>
      <p:sp>
        <p:nvSpPr>
          <p:cNvPr id="8" name="TextBox 8"/>
          <p:cNvSpPr txBox="1"/>
          <p:nvPr/>
        </p:nvSpPr>
        <p:spPr>
          <a:xfrm>
            <a:off x="6003432" y="3176912"/>
            <a:ext cx="1596296" cy="357470"/>
          </a:xfrm>
          <a:prstGeom prst="rect">
            <a:avLst/>
          </a:prstGeom>
        </p:spPr>
        <p:txBody>
          <a:bodyPr lIns="0" tIns="0" rIns="0" bIns="0" rtlCol="0" anchor="t">
            <a:spAutoFit/>
          </a:bodyPr>
          <a:lstStyle/>
          <a:p>
            <a:pPr algn="ctr" defTabSz="609630">
              <a:lnSpc>
                <a:spcPts val="3011"/>
              </a:lnSpc>
              <a:spcBef>
                <a:spcPct val="0"/>
              </a:spcBef>
            </a:pPr>
            <a:r>
              <a:rPr lang="en-US" sz="2150" b="1" dirty="0">
                <a:solidFill>
                  <a:srgbClr val="000000"/>
                </a:solidFill>
                <a:latin typeface="Roboto Bold"/>
                <a:ea typeface="Roboto Bold"/>
                <a:cs typeface="Roboto Bold"/>
                <a:sym typeface="Roboto Bold"/>
              </a:rPr>
              <a:t>(</a:t>
            </a:r>
            <a:r>
              <a:rPr lang="en-US" sz="2150" b="1" dirty="0" err="1">
                <a:solidFill>
                  <a:srgbClr val="000000"/>
                </a:solidFill>
                <a:latin typeface="Roboto Bold"/>
                <a:ea typeface="Roboto Bold"/>
                <a:cs typeface="Roboto Bold"/>
                <a:sym typeface="Roboto Bold"/>
              </a:rPr>
              <a:t>pasiënt</a:t>
            </a:r>
            <a:r>
              <a:rPr lang="en-US" sz="2150" b="1" dirty="0">
                <a:solidFill>
                  <a:srgbClr val="000000"/>
                </a:solidFill>
                <a:latin typeface="Roboto Bold"/>
                <a:ea typeface="Roboto Bold"/>
                <a:cs typeface="Roboto Bold"/>
                <a:sym typeface="Roboto Bold"/>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85800" y="5950176"/>
            <a:ext cx="1225549" cy="502475"/>
          </a:xfrm>
          <a:custGeom>
            <a:avLst/>
            <a:gdLst/>
            <a:ahLst/>
            <a:cxnLst/>
            <a:rect l="l" t="t" r="r" b="b"/>
            <a:pathLst>
              <a:path w="1838323" h="753712">
                <a:moveTo>
                  <a:pt x="0" y="0"/>
                </a:moveTo>
                <a:lnTo>
                  <a:pt x="1838323" y="0"/>
                </a:lnTo>
                <a:lnTo>
                  <a:pt x="1838323" y="753712"/>
                </a:lnTo>
                <a:lnTo>
                  <a:pt x="0" y="753712"/>
                </a:lnTo>
                <a:lnTo>
                  <a:pt x="0" y="0"/>
                </a:lnTo>
                <a:close/>
              </a:path>
            </a:pathLst>
          </a:custGeom>
          <a:blipFill>
            <a:blip r:embed="rId3"/>
            <a:stretch>
              <a:fillRect/>
            </a:stretch>
          </a:blipFill>
        </p:spPr>
      </p:sp>
      <p:sp>
        <p:nvSpPr>
          <p:cNvPr id="3" name="TextBox 3"/>
          <p:cNvSpPr txBox="1"/>
          <p:nvPr/>
        </p:nvSpPr>
        <p:spPr>
          <a:xfrm>
            <a:off x="685800" y="1312482"/>
            <a:ext cx="10851707" cy="3354573"/>
          </a:xfrm>
          <a:prstGeom prst="rect">
            <a:avLst/>
          </a:prstGeom>
        </p:spPr>
        <p:txBody>
          <a:bodyPr lIns="0" tIns="0" rIns="0" bIns="0" rtlCol="0" anchor="t">
            <a:spAutoFit/>
          </a:bodyPr>
          <a:lstStyle/>
          <a:p>
            <a:pPr defTabSz="609630">
              <a:lnSpc>
                <a:spcPts val="3267"/>
              </a:lnSpc>
            </a:pPr>
            <a:r>
              <a:rPr lang="en-US" sz="2333" dirty="0">
                <a:solidFill>
                  <a:srgbClr val="000000"/>
                </a:solidFill>
                <a:latin typeface="Roboto"/>
                <a:ea typeface="Roboto"/>
                <a:cs typeface="Roboto"/>
                <a:sym typeface="Roboto"/>
              </a:rPr>
              <a:t>Die </a:t>
            </a:r>
            <a:r>
              <a:rPr lang="en-US" sz="2333" dirty="0" err="1">
                <a:solidFill>
                  <a:srgbClr val="000000"/>
                </a:solidFill>
                <a:latin typeface="Roboto"/>
                <a:ea typeface="Roboto"/>
                <a:cs typeface="Roboto"/>
                <a:sym typeface="Roboto"/>
              </a:rPr>
              <a:t>handeling</a:t>
            </a:r>
            <a:r>
              <a:rPr lang="en-US" sz="2333" dirty="0">
                <a:solidFill>
                  <a:srgbClr val="000000"/>
                </a:solidFill>
                <a:latin typeface="Roboto"/>
                <a:ea typeface="Roboto"/>
                <a:cs typeface="Roboto"/>
                <a:sym typeface="Roboto"/>
              </a:rPr>
              <a:t> word </a:t>
            </a:r>
            <a:r>
              <a:rPr lang="en-US" sz="2333" dirty="0" err="1">
                <a:solidFill>
                  <a:srgbClr val="000000"/>
                </a:solidFill>
                <a:latin typeface="Roboto"/>
                <a:ea typeface="Roboto"/>
                <a:cs typeface="Roboto"/>
                <a:sym typeface="Roboto"/>
              </a:rPr>
              <a:t>dus</a:t>
            </a:r>
            <a:r>
              <a:rPr lang="en-US" sz="2333" dirty="0">
                <a:solidFill>
                  <a:srgbClr val="000000"/>
                </a:solidFill>
                <a:latin typeface="Roboto"/>
                <a:ea typeface="Roboto"/>
                <a:cs typeface="Roboto"/>
                <a:sym typeface="Roboto"/>
              </a:rPr>
              <a:t> in </a:t>
            </a:r>
            <a:r>
              <a:rPr lang="en-US" sz="2333" dirty="0" err="1">
                <a:solidFill>
                  <a:srgbClr val="000000"/>
                </a:solidFill>
                <a:latin typeface="Roboto"/>
                <a:ea typeface="Roboto"/>
                <a:cs typeface="Roboto"/>
                <a:sym typeface="Roboto"/>
              </a:rPr>
              <a:t>hierdie</a:t>
            </a:r>
            <a:r>
              <a:rPr lang="en-US" sz="2333" dirty="0">
                <a:solidFill>
                  <a:srgbClr val="000000"/>
                </a:solidFill>
                <a:latin typeface="Roboto"/>
                <a:ea typeface="Roboto"/>
                <a:cs typeface="Roboto"/>
                <a:sym typeface="Roboto"/>
              </a:rPr>
              <a:t> sin </a:t>
            </a:r>
            <a:r>
              <a:rPr lang="en-US" sz="2333" b="1" dirty="0" err="1">
                <a:solidFill>
                  <a:srgbClr val="000000"/>
                </a:solidFill>
                <a:latin typeface="Roboto Bold"/>
                <a:ea typeface="Roboto Bold"/>
                <a:cs typeface="Roboto Bold"/>
                <a:sym typeface="Roboto Bold"/>
              </a:rPr>
              <a:t>aktief</a:t>
            </a:r>
            <a:r>
              <a:rPr lang="en-US" sz="2333" b="1" dirty="0">
                <a:solidFill>
                  <a:srgbClr val="000000"/>
                </a:solidFill>
                <a:latin typeface="Roboto Bold"/>
                <a:ea typeface="Roboto Bold"/>
                <a:cs typeface="Roboto Bold"/>
                <a:sym typeface="Roboto Bold"/>
              </a:rPr>
              <a:t> </a:t>
            </a:r>
            <a:r>
              <a:rPr lang="en-US" sz="2333" dirty="0" err="1">
                <a:solidFill>
                  <a:srgbClr val="000000"/>
                </a:solidFill>
                <a:latin typeface="Roboto"/>
                <a:ea typeface="Roboto"/>
                <a:cs typeface="Roboto"/>
                <a:sym typeface="Roboto"/>
              </a:rPr>
              <a:t>deur</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iemand</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uitgevoer</a:t>
            </a:r>
            <a:r>
              <a:rPr lang="en-US" sz="2333" dirty="0">
                <a:solidFill>
                  <a:srgbClr val="000000"/>
                </a:solidFill>
                <a:latin typeface="Roboto"/>
                <a:ea typeface="Roboto"/>
                <a:cs typeface="Roboto"/>
                <a:sym typeface="Roboto"/>
              </a:rPr>
              <a:t>. Die </a:t>
            </a:r>
            <a:r>
              <a:rPr lang="en-US" sz="2333" dirty="0" err="1">
                <a:solidFill>
                  <a:srgbClr val="000000"/>
                </a:solidFill>
                <a:latin typeface="Roboto"/>
                <a:ea typeface="Roboto"/>
                <a:cs typeface="Roboto"/>
                <a:sym typeface="Roboto"/>
              </a:rPr>
              <a:t>meisie</a:t>
            </a:r>
            <a:r>
              <a:rPr lang="en-US" sz="2333" dirty="0">
                <a:solidFill>
                  <a:srgbClr val="000000"/>
                </a:solidFill>
                <a:latin typeface="Roboto"/>
                <a:ea typeface="Roboto"/>
                <a:cs typeface="Roboto"/>
                <a:sym typeface="Roboto"/>
              </a:rPr>
              <a:t> plant </a:t>
            </a:r>
            <a:r>
              <a:rPr lang="en-US" sz="2333" dirty="0" err="1">
                <a:solidFill>
                  <a:srgbClr val="000000"/>
                </a:solidFill>
                <a:latin typeface="Roboto"/>
                <a:ea typeface="Roboto"/>
                <a:cs typeface="Roboto"/>
                <a:sym typeface="Roboto"/>
              </a:rPr>
              <a:t>aktief</a:t>
            </a:r>
            <a:r>
              <a:rPr lang="en-US" sz="2333" dirty="0">
                <a:solidFill>
                  <a:srgbClr val="000000"/>
                </a:solidFill>
                <a:latin typeface="Roboto"/>
                <a:ea typeface="Roboto"/>
                <a:cs typeface="Roboto"/>
                <a:sym typeface="Roboto"/>
              </a:rPr>
              <a:t> die </a:t>
            </a:r>
            <a:r>
              <a:rPr lang="en-US" sz="2333" dirty="0" err="1">
                <a:solidFill>
                  <a:srgbClr val="000000"/>
                </a:solidFill>
                <a:latin typeface="Roboto"/>
                <a:ea typeface="Roboto"/>
                <a:cs typeface="Roboto"/>
                <a:sym typeface="Roboto"/>
              </a:rPr>
              <a:t>kruieplantjies</a:t>
            </a:r>
            <a:r>
              <a:rPr lang="en-US" sz="2333" dirty="0">
                <a:solidFill>
                  <a:srgbClr val="000000"/>
                </a:solidFill>
                <a:latin typeface="Roboto"/>
                <a:ea typeface="Roboto"/>
                <a:cs typeface="Roboto"/>
                <a:sym typeface="Roboto"/>
              </a:rPr>
              <a:t>. </a:t>
            </a:r>
          </a:p>
          <a:p>
            <a:pPr defTabSz="609630">
              <a:lnSpc>
                <a:spcPts val="3267"/>
              </a:lnSpc>
            </a:pPr>
            <a:endParaRPr lang="en-US" sz="2333" dirty="0">
              <a:solidFill>
                <a:srgbClr val="000000"/>
              </a:solidFill>
              <a:latin typeface="Roboto"/>
              <a:ea typeface="Roboto"/>
              <a:cs typeface="Roboto"/>
              <a:sym typeface="Roboto"/>
            </a:endParaRPr>
          </a:p>
          <a:p>
            <a:pPr defTabSz="609630">
              <a:lnSpc>
                <a:spcPts val="3267"/>
              </a:lnSpc>
            </a:pPr>
            <a:r>
              <a:rPr lang="en-US" sz="2333" dirty="0">
                <a:solidFill>
                  <a:srgbClr val="000000"/>
                </a:solidFill>
                <a:latin typeface="Roboto"/>
                <a:ea typeface="Roboto"/>
                <a:cs typeface="Roboto"/>
                <a:sym typeface="Roboto"/>
              </a:rPr>
              <a:t>So ’n sin </a:t>
            </a:r>
            <a:r>
              <a:rPr lang="en-US" sz="2333" dirty="0" err="1">
                <a:solidFill>
                  <a:srgbClr val="000000"/>
                </a:solidFill>
                <a:latin typeface="Roboto"/>
                <a:ea typeface="Roboto"/>
                <a:cs typeface="Roboto"/>
                <a:sym typeface="Roboto"/>
              </a:rPr>
              <a:t>kan</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omgeskakel</a:t>
            </a:r>
            <a:r>
              <a:rPr lang="en-US" sz="2333" dirty="0">
                <a:solidFill>
                  <a:srgbClr val="000000"/>
                </a:solidFill>
                <a:latin typeface="Roboto"/>
                <a:ea typeface="Roboto"/>
                <a:cs typeface="Roboto"/>
                <a:sym typeface="Roboto"/>
              </a:rPr>
              <a:t> word </a:t>
            </a:r>
            <a:r>
              <a:rPr lang="en-US" sz="2333" dirty="0" err="1">
                <a:solidFill>
                  <a:srgbClr val="000000"/>
                </a:solidFill>
                <a:latin typeface="Roboto"/>
                <a:ea typeface="Roboto"/>
                <a:cs typeface="Roboto"/>
                <a:sym typeface="Roboto"/>
              </a:rPr>
              <a:t>na</a:t>
            </a:r>
            <a:r>
              <a:rPr lang="en-US" sz="2333" dirty="0">
                <a:solidFill>
                  <a:srgbClr val="000000"/>
                </a:solidFill>
                <a:latin typeface="Roboto"/>
                <a:ea typeface="Roboto"/>
                <a:cs typeface="Roboto"/>
                <a:sym typeface="Roboto"/>
              </a:rPr>
              <a:t> ’n </a:t>
            </a:r>
            <a:r>
              <a:rPr lang="en-US" sz="2333" dirty="0" err="1">
                <a:solidFill>
                  <a:srgbClr val="000000"/>
                </a:solidFill>
                <a:latin typeface="Roboto"/>
                <a:ea typeface="Roboto"/>
                <a:cs typeface="Roboto"/>
                <a:sym typeface="Roboto"/>
              </a:rPr>
              <a:t>vraagsin</a:t>
            </a:r>
            <a:r>
              <a:rPr lang="en-US" sz="2333" dirty="0">
                <a:solidFill>
                  <a:srgbClr val="000000"/>
                </a:solidFill>
                <a:latin typeface="Roboto"/>
                <a:ea typeface="Roboto"/>
                <a:cs typeface="Roboto"/>
                <a:sym typeface="Roboto"/>
              </a:rPr>
              <a:t>: Wat </a:t>
            </a:r>
            <a:r>
              <a:rPr lang="en-US" sz="2333" dirty="0" err="1">
                <a:solidFill>
                  <a:srgbClr val="000000"/>
                </a:solidFill>
                <a:latin typeface="Roboto"/>
                <a:ea typeface="Roboto"/>
                <a:cs typeface="Roboto"/>
                <a:sym typeface="Roboto"/>
              </a:rPr>
              <a:t>doen</a:t>
            </a:r>
            <a:r>
              <a:rPr lang="en-US" sz="2333" dirty="0">
                <a:solidFill>
                  <a:srgbClr val="000000"/>
                </a:solidFill>
                <a:latin typeface="Roboto"/>
                <a:ea typeface="Roboto"/>
                <a:cs typeface="Roboto"/>
                <a:sym typeface="Roboto"/>
              </a:rPr>
              <a:t>/</a:t>
            </a:r>
            <a:r>
              <a:rPr lang="en-US" sz="2333" dirty="0" err="1">
                <a:solidFill>
                  <a:srgbClr val="000000"/>
                </a:solidFill>
                <a:latin typeface="Roboto"/>
                <a:ea typeface="Roboto"/>
                <a:cs typeface="Roboto"/>
                <a:sym typeface="Roboto"/>
              </a:rPr>
              <a:t>maak</a:t>
            </a:r>
            <a:r>
              <a:rPr lang="en-US" sz="2333" dirty="0">
                <a:solidFill>
                  <a:srgbClr val="000000"/>
                </a:solidFill>
                <a:latin typeface="Roboto"/>
                <a:ea typeface="Roboto"/>
                <a:cs typeface="Roboto"/>
                <a:sym typeface="Roboto"/>
              </a:rPr>
              <a:t> die </a:t>
            </a:r>
            <a:r>
              <a:rPr lang="en-US" sz="2333" dirty="0" err="1">
                <a:solidFill>
                  <a:srgbClr val="000000"/>
                </a:solidFill>
                <a:latin typeface="Roboto"/>
                <a:ea typeface="Roboto"/>
                <a:cs typeface="Roboto"/>
                <a:sym typeface="Roboto"/>
              </a:rPr>
              <a:t>meisie</a:t>
            </a:r>
            <a:r>
              <a:rPr lang="en-US" sz="2333" dirty="0">
                <a:solidFill>
                  <a:srgbClr val="000000"/>
                </a:solidFill>
                <a:latin typeface="Roboto"/>
                <a:ea typeface="Roboto"/>
                <a:cs typeface="Roboto"/>
                <a:sym typeface="Roboto"/>
              </a:rPr>
              <a:t>? </a:t>
            </a:r>
          </a:p>
          <a:p>
            <a:pPr marL="503793" lvl="1" indent="-251896" defTabSz="609630">
              <a:lnSpc>
                <a:spcPts val="3267"/>
              </a:lnSpc>
              <a:buFont typeface="Arial"/>
              <a:buChar char="•"/>
            </a:pPr>
            <a:r>
              <a:rPr lang="en-US" sz="2333" dirty="0">
                <a:solidFill>
                  <a:srgbClr val="000000"/>
                </a:solidFill>
                <a:latin typeface="Roboto"/>
                <a:ea typeface="Roboto"/>
                <a:cs typeface="Roboto"/>
                <a:sym typeface="Roboto"/>
              </a:rPr>
              <a:t>Antwoord: </a:t>
            </a:r>
            <a:r>
              <a:rPr lang="en-US" sz="2333" dirty="0">
                <a:solidFill>
                  <a:srgbClr val="1D91C2"/>
                </a:solidFill>
                <a:latin typeface="Roboto"/>
                <a:ea typeface="Roboto"/>
                <a:cs typeface="Roboto"/>
                <a:sym typeface="Roboto"/>
              </a:rPr>
              <a:t>Sy plant </a:t>
            </a:r>
            <a:r>
              <a:rPr lang="en-US" sz="2333" dirty="0" err="1">
                <a:solidFill>
                  <a:srgbClr val="1D91C2"/>
                </a:solidFill>
                <a:latin typeface="Roboto"/>
                <a:ea typeface="Roboto"/>
                <a:cs typeface="Roboto"/>
                <a:sym typeface="Roboto"/>
              </a:rPr>
              <a:t>kruieplantjies</a:t>
            </a:r>
            <a:r>
              <a:rPr lang="en-US" sz="2333" dirty="0">
                <a:solidFill>
                  <a:srgbClr val="1D91C2"/>
                </a:solidFill>
                <a:latin typeface="Roboto"/>
                <a:ea typeface="Roboto"/>
                <a:cs typeface="Roboto"/>
                <a:sym typeface="Roboto"/>
              </a:rPr>
              <a:t>.</a:t>
            </a:r>
          </a:p>
          <a:p>
            <a:pPr defTabSz="609630">
              <a:lnSpc>
                <a:spcPts val="3267"/>
              </a:lnSpc>
              <a:spcBef>
                <a:spcPct val="0"/>
              </a:spcBef>
            </a:pPr>
            <a:endParaRPr lang="en-US" sz="2333" dirty="0">
              <a:solidFill>
                <a:srgbClr val="1D91C2"/>
              </a:solidFill>
              <a:latin typeface="Roboto"/>
              <a:ea typeface="Roboto"/>
              <a:cs typeface="Roboto"/>
              <a:sym typeface="Roboto"/>
            </a:endParaRPr>
          </a:p>
          <a:p>
            <a:pPr defTabSz="609630">
              <a:lnSpc>
                <a:spcPts val="3267"/>
              </a:lnSpc>
              <a:spcBef>
                <a:spcPct val="0"/>
              </a:spcBef>
            </a:pPr>
            <a:r>
              <a:rPr lang="en-US" sz="2333" dirty="0" err="1">
                <a:solidFill>
                  <a:srgbClr val="000000"/>
                </a:solidFill>
                <a:latin typeface="Roboto"/>
                <a:ea typeface="Roboto"/>
                <a:cs typeface="Roboto"/>
                <a:sym typeface="Roboto"/>
              </a:rPr>
              <a:t>Bedrywende</a:t>
            </a:r>
            <a:r>
              <a:rPr lang="en-US" sz="2333" dirty="0">
                <a:solidFill>
                  <a:srgbClr val="000000"/>
                </a:solidFill>
                <a:latin typeface="Roboto"/>
                <a:ea typeface="Roboto"/>
                <a:cs typeface="Roboto"/>
                <a:sym typeface="Roboto"/>
              </a:rPr>
              <a:t> of </a:t>
            </a:r>
            <a:r>
              <a:rPr lang="en-US" sz="2333" dirty="0" err="1">
                <a:solidFill>
                  <a:srgbClr val="000000"/>
                </a:solidFill>
                <a:latin typeface="Roboto"/>
                <a:ea typeface="Roboto"/>
                <a:cs typeface="Roboto"/>
                <a:sym typeface="Roboto"/>
              </a:rPr>
              <a:t>aktiefvorm</a:t>
            </a:r>
            <a:r>
              <a:rPr lang="en-US" sz="2333" dirty="0">
                <a:solidFill>
                  <a:srgbClr val="000000"/>
                </a:solidFill>
                <a:latin typeface="Roboto"/>
                <a:ea typeface="Roboto"/>
                <a:cs typeface="Roboto"/>
                <a:sym typeface="Roboto"/>
              </a:rPr>
              <a:t> = </a:t>
            </a:r>
            <a:r>
              <a:rPr lang="en-US" sz="2333" dirty="0" err="1">
                <a:solidFill>
                  <a:srgbClr val="000000"/>
                </a:solidFill>
                <a:latin typeface="Roboto"/>
                <a:ea typeface="Roboto"/>
                <a:cs typeface="Roboto"/>
                <a:sym typeface="Roboto"/>
              </a:rPr>
              <a:t>Latyn</a:t>
            </a:r>
            <a:r>
              <a:rPr lang="en-US" sz="2333" dirty="0">
                <a:solidFill>
                  <a:srgbClr val="000000"/>
                </a:solidFill>
                <a:latin typeface="Roboto"/>
                <a:ea typeface="Roboto"/>
                <a:cs typeface="Roboto"/>
                <a:sym typeface="Roboto"/>
              </a:rPr>
              <a:t> </a:t>
            </a:r>
            <a:r>
              <a:rPr lang="en-US" sz="2333" dirty="0" err="1">
                <a:solidFill>
                  <a:srgbClr val="1D91C2"/>
                </a:solidFill>
                <a:latin typeface="Roboto"/>
                <a:ea typeface="Roboto"/>
                <a:cs typeface="Roboto"/>
                <a:sym typeface="Roboto"/>
              </a:rPr>
              <a:t>activis</a:t>
            </a:r>
            <a:r>
              <a:rPr lang="en-US" sz="2333" dirty="0">
                <a:solidFill>
                  <a:srgbClr val="000000"/>
                </a:solidFill>
                <a:latin typeface="Roboto"/>
                <a:ea typeface="Roboto"/>
                <a:cs typeface="Roboto"/>
                <a:sym typeface="Roboto"/>
              </a:rPr>
              <a:t> = ‘</a:t>
            </a:r>
            <a:r>
              <a:rPr lang="en-US" sz="2333" dirty="0" err="1">
                <a:solidFill>
                  <a:srgbClr val="000000"/>
                </a:solidFill>
                <a:latin typeface="Roboto"/>
                <a:ea typeface="Roboto"/>
                <a:cs typeface="Roboto"/>
                <a:sym typeface="Roboto"/>
              </a:rPr>
              <a:t>bedrywig</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doende</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doenig</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aktief</a:t>
            </a:r>
            <a:r>
              <a:rPr lang="en-US" sz="2333" dirty="0">
                <a:solidFill>
                  <a:srgbClr val="000000"/>
                </a:solidFill>
                <a:latin typeface="Roboto"/>
                <a:ea typeface="Roboto"/>
                <a:cs typeface="Roboto"/>
                <a:sym typeface="Roboto"/>
              </a:rPr>
              <a:t>’</a:t>
            </a:r>
          </a:p>
          <a:p>
            <a:pPr defTabSz="609630">
              <a:lnSpc>
                <a:spcPts val="3267"/>
              </a:lnSpc>
              <a:spcBef>
                <a:spcPct val="0"/>
              </a:spcBef>
            </a:pPr>
            <a:endParaRPr lang="en-US" sz="2333" dirty="0">
              <a:solidFill>
                <a:srgbClr val="1D91C2"/>
              </a:solidFill>
              <a:latin typeface="Roboto"/>
              <a:ea typeface="Roboto"/>
              <a:cs typeface="Roboto"/>
              <a:sym typeface="Roboto"/>
            </a:endParaRPr>
          </a:p>
        </p:txBody>
      </p:sp>
      <p:sp>
        <p:nvSpPr>
          <p:cNvPr id="4" name="Freeform 4"/>
          <p:cNvSpPr/>
          <p:nvPr/>
        </p:nvSpPr>
        <p:spPr>
          <a:xfrm>
            <a:off x="9398000" y="4241800"/>
            <a:ext cx="2642670" cy="2618282"/>
          </a:xfrm>
          <a:custGeom>
            <a:avLst/>
            <a:gdLst/>
            <a:ahLst/>
            <a:cxnLst/>
            <a:rect l="l" t="t" r="r" b="b"/>
            <a:pathLst>
              <a:path w="4345005" h="4345005">
                <a:moveTo>
                  <a:pt x="0" y="0"/>
                </a:moveTo>
                <a:lnTo>
                  <a:pt x="4345005" y="0"/>
                </a:lnTo>
                <a:lnTo>
                  <a:pt x="4345005" y="4345005"/>
                </a:lnTo>
                <a:lnTo>
                  <a:pt x="0" y="4345005"/>
                </a:lnTo>
                <a:lnTo>
                  <a:pt x="0" y="0"/>
                </a:lnTo>
                <a:close/>
              </a:path>
            </a:pathLst>
          </a:custGeom>
          <a:blipFill>
            <a:blip r:embed="rId4"/>
            <a:stretch>
              <a:fillRect/>
            </a:stretch>
          </a:blipFill>
        </p:spPr>
      </p:sp>
      <p:sp>
        <p:nvSpPr>
          <p:cNvPr id="5" name="TextBox 5"/>
          <p:cNvSpPr txBox="1"/>
          <p:nvPr/>
        </p:nvSpPr>
        <p:spPr>
          <a:xfrm>
            <a:off x="685800" y="391372"/>
            <a:ext cx="9024315" cy="511871"/>
          </a:xfrm>
          <a:prstGeom prst="rect">
            <a:avLst/>
          </a:prstGeom>
        </p:spPr>
        <p:txBody>
          <a:bodyPr lIns="0" tIns="0" rIns="0" bIns="0" rtlCol="0" anchor="t">
            <a:spAutoFit/>
          </a:bodyPr>
          <a:lstStyle/>
          <a:p>
            <a:pPr defTabSz="609630">
              <a:lnSpc>
                <a:spcPts val="4293"/>
              </a:lnSpc>
              <a:spcBef>
                <a:spcPct val="0"/>
              </a:spcBef>
            </a:pPr>
            <a:r>
              <a:rPr lang="en-US" sz="3066" b="1">
                <a:solidFill>
                  <a:srgbClr val="E04543"/>
                </a:solidFill>
                <a:latin typeface="Roboto Bold"/>
                <a:ea typeface="Roboto Bold"/>
                <a:cs typeface="Roboto Bold"/>
                <a:sym typeface="Roboto Bold"/>
              </a:rPr>
              <a:t>Die bedrywende of aktiefvorm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85800" y="6217160"/>
            <a:ext cx="1225549" cy="502475"/>
          </a:xfrm>
          <a:custGeom>
            <a:avLst/>
            <a:gdLst/>
            <a:ahLst/>
            <a:cxnLst/>
            <a:rect l="l" t="t" r="r" b="b"/>
            <a:pathLst>
              <a:path w="1838323" h="753712">
                <a:moveTo>
                  <a:pt x="0" y="0"/>
                </a:moveTo>
                <a:lnTo>
                  <a:pt x="1838323" y="0"/>
                </a:lnTo>
                <a:lnTo>
                  <a:pt x="1838323" y="753712"/>
                </a:lnTo>
                <a:lnTo>
                  <a:pt x="0" y="753712"/>
                </a:lnTo>
                <a:lnTo>
                  <a:pt x="0" y="0"/>
                </a:lnTo>
                <a:close/>
              </a:path>
            </a:pathLst>
          </a:custGeom>
          <a:blipFill>
            <a:blip r:embed="rId3"/>
            <a:stretch>
              <a:fillRect/>
            </a:stretch>
          </a:blipFill>
        </p:spPr>
      </p:sp>
      <p:sp>
        <p:nvSpPr>
          <p:cNvPr id="3" name="Freeform 3"/>
          <p:cNvSpPr/>
          <p:nvPr/>
        </p:nvSpPr>
        <p:spPr>
          <a:xfrm>
            <a:off x="333934" y="1491360"/>
            <a:ext cx="11322409" cy="2788143"/>
          </a:xfrm>
          <a:custGeom>
            <a:avLst/>
            <a:gdLst/>
            <a:ahLst/>
            <a:cxnLst/>
            <a:rect l="l" t="t" r="r" b="b"/>
            <a:pathLst>
              <a:path w="16983613" h="4182215">
                <a:moveTo>
                  <a:pt x="0" y="0"/>
                </a:moveTo>
                <a:lnTo>
                  <a:pt x="16983614" y="0"/>
                </a:lnTo>
                <a:lnTo>
                  <a:pt x="16983614" y="4182215"/>
                </a:lnTo>
                <a:lnTo>
                  <a:pt x="0" y="4182215"/>
                </a:lnTo>
                <a:lnTo>
                  <a:pt x="0" y="0"/>
                </a:lnTo>
                <a:close/>
              </a:path>
            </a:pathLst>
          </a:custGeom>
          <a:blipFill>
            <a:blip r:embed="rId4"/>
            <a:stretch>
              <a:fillRect/>
            </a:stretch>
          </a:blipFill>
        </p:spPr>
      </p:sp>
      <p:sp>
        <p:nvSpPr>
          <p:cNvPr id="4" name="Freeform 4"/>
          <p:cNvSpPr/>
          <p:nvPr/>
        </p:nvSpPr>
        <p:spPr>
          <a:xfrm>
            <a:off x="1298575" y="1626021"/>
            <a:ext cx="862094" cy="894626"/>
          </a:xfrm>
          <a:custGeom>
            <a:avLst/>
            <a:gdLst/>
            <a:ahLst/>
            <a:cxnLst/>
            <a:rect l="l" t="t" r="r" b="b"/>
            <a:pathLst>
              <a:path w="1293141" h="1341939">
                <a:moveTo>
                  <a:pt x="0" y="0"/>
                </a:moveTo>
                <a:lnTo>
                  <a:pt x="1293141" y="0"/>
                </a:lnTo>
                <a:lnTo>
                  <a:pt x="1293141" y="1341938"/>
                </a:lnTo>
                <a:lnTo>
                  <a:pt x="0" y="134193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rot="1867461">
            <a:off x="3212087" y="1885958"/>
            <a:ext cx="2598329" cy="2536619"/>
          </a:xfrm>
          <a:custGeom>
            <a:avLst/>
            <a:gdLst/>
            <a:ahLst/>
            <a:cxnLst/>
            <a:rect l="l" t="t" r="r" b="b"/>
            <a:pathLst>
              <a:path w="3897493" h="3804928">
                <a:moveTo>
                  <a:pt x="0" y="0"/>
                </a:moveTo>
                <a:lnTo>
                  <a:pt x="3897494" y="0"/>
                </a:lnTo>
                <a:lnTo>
                  <a:pt x="3897494" y="3804928"/>
                </a:lnTo>
                <a:lnTo>
                  <a:pt x="0" y="380492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pPr defTabSz="609630"/>
            <a:endParaRPr lang="af-ZA" sz="1200" dirty="0">
              <a:solidFill>
                <a:prstClr val="black"/>
              </a:solidFill>
              <a:latin typeface="Calibri"/>
            </a:endParaRPr>
          </a:p>
        </p:txBody>
      </p:sp>
      <p:sp>
        <p:nvSpPr>
          <p:cNvPr id="6" name="TextBox 6"/>
          <p:cNvSpPr txBox="1"/>
          <p:nvPr/>
        </p:nvSpPr>
        <p:spPr>
          <a:xfrm>
            <a:off x="685800" y="391372"/>
            <a:ext cx="9024315" cy="511871"/>
          </a:xfrm>
          <a:prstGeom prst="rect">
            <a:avLst/>
          </a:prstGeom>
        </p:spPr>
        <p:txBody>
          <a:bodyPr lIns="0" tIns="0" rIns="0" bIns="0" rtlCol="0" anchor="t">
            <a:spAutoFit/>
          </a:bodyPr>
          <a:lstStyle/>
          <a:p>
            <a:pPr defTabSz="609630">
              <a:lnSpc>
                <a:spcPts val="4293"/>
              </a:lnSpc>
              <a:spcBef>
                <a:spcPct val="0"/>
              </a:spcBef>
            </a:pPr>
            <a:r>
              <a:rPr lang="en-US" sz="3066" b="1">
                <a:solidFill>
                  <a:srgbClr val="E04543"/>
                </a:solidFill>
                <a:latin typeface="Roboto Bold"/>
                <a:ea typeface="Roboto Bold"/>
                <a:cs typeface="Roboto Bold"/>
                <a:sym typeface="Roboto Bold"/>
              </a:rPr>
              <a:t>Die fokus verskuif</a:t>
            </a:r>
          </a:p>
        </p:txBody>
      </p:sp>
      <p:sp>
        <p:nvSpPr>
          <p:cNvPr id="7" name="TextBox 7"/>
          <p:cNvSpPr txBox="1"/>
          <p:nvPr/>
        </p:nvSpPr>
        <p:spPr>
          <a:xfrm>
            <a:off x="5995139" y="3045473"/>
            <a:ext cx="1596296" cy="357470"/>
          </a:xfrm>
          <a:prstGeom prst="rect">
            <a:avLst/>
          </a:prstGeom>
        </p:spPr>
        <p:txBody>
          <a:bodyPr lIns="0" tIns="0" rIns="0" bIns="0" rtlCol="0" anchor="t">
            <a:spAutoFit/>
          </a:bodyPr>
          <a:lstStyle/>
          <a:p>
            <a:pPr algn="ctr" defTabSz="609630">
              <a:lnSpc>
                <a:spcPts val="3011"/>
              </a:lnSpc>
              <a:spcBef>
                <a:spcPct val="0"/>
              </a:spcBef>
            </a:pPr>
            <a:r>
              <a:rPr lang="en-US" sz="2150" b="1">
                <a:solidFill>
                  <a:srgbClr val="000000"/>
                </a:solidFill>
                <a:latin typeface="Roboto Bold"/>
                <a:ea typeface="Roboto Bold"/>
                <a:cs typeface="Roboto Bold"/>
                <a:sym typeface="Roboto Bold"/>
              </a:rPr>
              <a:t>(pasiënt)</a:t>
            </a:r>
          </a:p>
        </p:txBody>
      </p:sp>
      <p:sp>
        <p:nvSpPr>
          <p:cNvPr id="8" name="TextBox 8"/>
          <p:cNvSpPr txBox="1"/>
          <p:nvPr/>
        </p:nvSpPr>
        <p:spPr>
          <a:xfrm>
            <a:off x="931473" y="3848100"/>
            <a:ext cx="1596296" cy="357470"/>
          </a:xfrm>
          <a:prstGeom prst="rect">
            <a:avLst/>
          </a:prstGeom>
        </p:spPr>
        <p:txBody>
          <a:bodyPr lIns="0" tIns="0" rIns="0" bIns="0" rtlCol="0" anchor="t">
            <a:spAutoFit/>
          </a:bodyPr>
          <a:lstStyle/>
          <a:p>
            <a:pPr algn="ctr" defTabSz="609630">
              <a:lnSpc>
                <a:spcPts val="3011"/>
              </a:lnSpc>
              <a:spcBef>
                <a:spcPct val="0"/>
              </a:spcBef>
            </a:pPr>
            <a:r>
              <a:rPr lang="en-US" sz="2150" b="1">
                <a:solidFill>
                  <a:srgbClr val="000000"/>
                </a:solidFill>
                <a:latin typeface="Roboto Bold"/>
                <a:ea typeface="Roboto Bold"/>
                <a:cs typeface="Roboto Bold"/>
                <a:sym typeface="Roboto Bold"/>
              </a:rPr>
              <a:t>(pasiënt)</a:t>
            </a:r>
          </a:p>
        </p:txBody>
      </p:sp>
      <p:sp>
        <p:nvSpPr>
          <p:cNvPr id="9" name="TextBox 9"/>
          <p:cNvSpPr txBox="1"/>
          <p:nvPr/>
        </p:nvSpPr>
        <p:spPr>
          <a:xfrm>
            <a:off x="406400" y="4414164"/>
            <a:ext cx="10851707" cy="2084994"/>
          </a:xfrm>
          <a:prstGeom prst="rect">
            <a:avLst/>
          </a:prstGeom>
        </p:spPr>
        <p:txBody>
          <a:bodyPr lIns="0" tIns="0" rIns="0" bIns="0" rtlCol="0" anchor="t">
            <a:spAutoFit/>
          </a:bodyPr>
          <a:lstStyle/>
          <a:p>
            <a:pPr marL="503793" lvl="1" indent="-251896" defTabSz="609630">
              <a:lnSpc>
                <a:spcPts val="3267"/>
              </a:lnSpc>
              <a:buFont typeface="Arial"/>
              <a:buChar char="•"/>
            </a:pPr>
            <a:r>
              <a:rPr lang="en-US" sz="2333" dirty="0">
                <a:solidFill>
                  <a:srgbClr val="000000"/>
                </a:solidFill>
                <a:latin typeface="Roboto"/>
                <a:ea typeface="Roboto"/>
                <a:cs typeface="Roboto"/>
                <a:sym typeface="Roboto"/>
              </a:rPr>
              <a:t>Ons </a:t>
            </a:r>
            <a:r>
              <a:rPr lang="en-US" sz="2333" dirty="0" err="1">
                <a:solidFill>
                  <a:srgbClr val="000000"/>
                </a:solidFill>
                <a:latin typeface="Roboto"/>
                <a:ea typeface="Roboto"/>
                <a:cs typeface="Roboto"/>
                <a:sym typeface="Roboto"/>
              </a:rPr>
              <a:t>sê</a:t>
            </a:r>
            <a:r>
              <a:rPr lang="en-US" sz="2333" dirty="0">
                <a:solidFill>
                  <a:srgbClr val="000000"/>
                </a:solidFill>
                <a:latin typeface="Roboto"/>
                <a:ea typeface="Roboto"/>
                <a:cs typeface="Roboto"/>
                <a:sym typeface="Roboto"/>
              </a:rPr>
              <a:t> in die </a:t>
            </a:r>
            <a:r>
              <a:rPr lang="en-US" sz="2333" dirty="0" err="1">
                <a:solidFill>
                  <a:srgbClr val="000000"/>
                </a:solidFill>
                <a:latin typeface="Roboto"/>
                <a:ea typeface="Roboto"/>
                <a:cs typeface="Roboto"/>
                <a:sym typeface="Roboto"/>
              </a:rPr>
              <a:t>taalkunde</a:t>
            </a:r>
            <a:r>
              <a:rPr lang="en-US" sz="2333" dirty="0">
                <a:solidFill>
                  <a:srgbClr val="000000"/>
                </a:solidFill>
                <a:latin typeface="Roboto"/>
                <a:ea typeface="Roboto"/>
                <a:cs typeface="Roboto"/>
                <a:sym typeface="Roboto"/>
              </a:rPr>
              <a:t> </a:t>
            </a:r>
            <a:r>
              <a:rPr lang="en-US" sz="2333" dirty="0">
                <a:solidFill>
                  <a:srgbClr val="1D91C2"/>
                </a:solidFill>
                <a:latin typeface="Roboto"/>
                <a:ea typeface="Roboto"/>
                <a:cs typeface="Roboto"/>
                <a:sym typeface="Roboto"/>
              </a:rPr>
              <a:t>die </a:t>
            </a:r>
            <a:r>
              <a:rPr lang="en-US" sz="2333" dirty="0" err="1">
                <a:solidFill>
                  <a:srgbClr val="1D91C2"/>
                </a:solidFill>
                <a:latin typeface="Roboto"/>
                <a:ea typeface="Roboto"/>
                <a:cs typeface="Roboto"/>
                <a:sym typeface="Roboto"/>
              </a:rPr>
              <a:t>kruieplantjies</a:t>
            </a:r>
            <a:r>
              <a:rPr lang="en-US" sz="2333" dirty="0">
                <a:solidFill>
                  <a:srgbClr val="000000"/>
                </a:solidFill>
                <a:latin typeface="Roboto"/>
                <a:ea typeface="Roboto"/>
                <a:cs typeface="Roboto"/>
                <a:sym typeface="Roboto"/>
              </a:rPr>
              <a:t> is "</a:t>
            </a:r>
            <a:r>
              <a:rPr lang="en-US" sz="2333" dirty="0" err="1">
                <a:solidFill>
                  <a:srgbClr val="000000"/>
                </a:solidFill>
                <a:latin typeface="Roboto"/>
                <a:ea typeface="Roboto"/>
                <a:cs typeface="Roboto"/>
                <a:sym typeface="Roboto"/>
              </a:rPr>
              <a:t>gepromoveer</a:t>
            </a:r>
            <a:r>
              <a:rPr lang="en-US" sz="2333" dirty="0">
                <a:solidFill>
                  <a:srgbClr val="000000"/>
                </a:solidFill>
                <a:latin typeface="Roboto"/>
                <a:ea typeface="Roboto"/>
                <a:cs typeface="Roboto"/>
                <a:sym typeface="Roboto"/>
              </a:rPr>
              <a:t>".</a:t>
            </a:r>
          </a:p>
          <a:p>
            <a:pPr marL="503793" lvl="1" indent="-251896" defTabSz="609630">
              <a:lnSpc>
                <a:spcPts val="3267"/>
              </a:lnSpc>
              <a:buFont typeface="Arial"/>
              <a:buChar char="•"/>
            </a:pPr>
            <a:r>
              <a:rPr lang="en-US" sz="2333" dirty="0">
                <a:solidFill>
                  <a:srgbClr val="000000"/>
                </a:solidFill>
                <a:latin typeface="Roboto"/>
                <a:ea typeface="Roboto"/>
                <a:cs typeface="Roboto"/>
                <a:sym typeface="Roboto"/>
              </a:rPr>
              <a:t>Die </a:t>
            </a:r>
            <a:r>
              <a:rPr lang="en-US" sz="2333" dirty="0" err="1">
                <a:solidFill>
                  <a:srgbClr val="000000"/>
                </a:solidFill>
                <a:latin typeface="Roboto"/>
                <a:ea typeface="Roboto"/>
                <a:cs typeface="Roboto"/>
                <a:sym typeface="Roboto"/>
              </a:rPr>
              <a:t>sinsdeel</a:t>
            </a:r>
            <a:r>
              <a:rPr lang="en-US" sz="2333" dirty="0">
                <a:solidFill>
                  <a:srgbClr val="000000"/>
                </a:solidFill>
                <a:latin typeface="Roboto"/>
                <a:ea typeface="Roboto"/>
                <a:cs typeface="Roboto"/>
                <a:sym typeface="Roboto"/>
              </a:rPr>
              <a:t> </a:t>
            </a:r>
            <a:r>
              <a:rPr lang="en-US" sz="2333" dirty="0">
                <a:solidFill>
                  <a:srgbClr val="1D91C2"/>
                </a:solidFill>
                <a:latin typeface="Roboto"/>
                <a:ea typeface="Roboto"/>
                <a:cs typeface="Roboto"/>
                <a:sym typeface="Roboto"/>
              </a:rPr>
              <a:t>die </a:t>
            </a:r>
            <a:r>
              <a:rPr lang="en-US" sz="2333" dirty="0" err="1">
                <a:solidFill>
                  <a:srgbClr val="1D91C2"/>
                </a:solidFill>
                <a:latin typeface="Roboto"/>
                <a:ea typeface="Roboto"/>
                <a:cs typeface="Roboto"/>
                <a:sym typeface="Roboto"/>
              </a:rPr>
              <a:t>meisie</a:t>
            </a:r>
            <a:r>
              <a:rPr lang="en-US" sz="2333" dirty="0">
                <a:solidFill>
                  <a:srgbClr val="000000"/>
                </a:solidFill>
                <a:latin typeface="Roboto"/>
                <a:ea typeface="Roboto"/>
                <a:cs typeface="Roboto"/>
                <a:sym typeface="Roboto"/>
              </a:rPr>
              <a:t> wat heel </a:t>
            </a:r>
            <a:r>
              <a:rPr lang="en-US" sz="2333" dirty="0" err="1">
                <a:solidFill>
                  <a:srgbClr val="000000"/>
                </a:solidFill>
                <a:latin typeface="Roboto"/>
                <a:ea typeface="Roboto"/>
                <a:cs typeface="Roboto"/>
                <a:sym typeface="Roboto"/>
              </a:rPr>
              <a:t>eerste</a:t>
            </a:r>
            <a:r>
              <a:rPr lang="en-US" sz="2333" dirty="0">
                <a:solidFill>
                  <a:srgbClr val="000000"/>
                </a:solidFill>
                <a:latin typeface="Roboto"/>
                <a:ea typeface="Roboto"/>
                <a:cs typeface="Roboto"/>
                <a:sym typeface="Roboto"/>
              </a:rPr>
              <a:t> in 1.1 </a:t>
            </a:r>
            <a:r>
              <a:rPr lang="en-US" sz="2333" dirty="0" err="1">
                <a:solidFill>
                  <a:srgbClr val="000000"/>
                </a:solidFill>
                <a:latin typeface="Roboto"/>
                <a:ea typeface="Roboto"/>
                <a:cs typeface="Roboto"/>
                <a:sym typeface="Roboto"/>
              </a:rPr>
              <a:t>gestaan</a:t>
            </a:r>
            <a:r>
              <a:rPr lang="en-US" sz="2333" dirty="0">
                <a:solidFill>
                  <a:srgbClr val="000000"/>
                </a:solidFill>
                <a:latin typeface="Roboto"/>
                <a:ea typeface="Roboto"/>
                <a:cs typeface="Roboto"/>
                <a:sym typeface="Roboto"/>
              </a:rPr>
              <a:t> het, </a:t>
            </a:r>
            <a:r>
              <a:rPr lang="en-US" sz="2333" dirty="0" err="1">
                <a:solidFill>
                  <a:srgbClr val="000000"/>
                </a:solidFill>
                <a:latin typeface="Roboto"/>
                <a:ea typeface="Roboto"/>
                <a:cs typeface="Roboto"/>
                <a:sym typeface="Roboto"/>
              </a:rPr>
              <a:t>verskyn</a:t>
            </a:r>
            <a:r>
              <a:rPr lang="en-US" sz="2333" dirty="0">
                <a:solidFill>
                  <a:srgbClr val="000000"/>
                </a:solidFill>
                <a:latin typeface="Roboto"/>
                <a:ea typeface="Roboto"/>
                <a:cs typeface="Roboto"/>
                <a:sym typeface="Roboto"/>
              </a:rPr>
              <a:t> nou </a:t>
            </a:r>
            <a:r>
              <a:rPr lang="en-US" sz="2333" dirty="0" err="1">
                <a:solidFill>
                  <a:srgbClr val="000000"/>
                </a:solidFill>
                <a:latin typeface="Roboto"/>
                <a:ea typeface="Roboto"/>
                <a:cs typeface="Roboto"/>
                <a:sym typeface="Roboto"/>
              </a:rPr>
              <a:t>verderaan</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waar</a:t>
            </a:r>
            <a:r>
              <a:rPr lang="en-US" sz="2333" dirty="0">
                <a:solidFill>
                  <a:srgbClr val="000000"/>
                </a:solidFill>
                <a:latin typeface="Roboto"/>
                <a:ea typeface="Roboto"/>
                <a:cs typeface="Roboto"/>
                <a:sym typeface="Roboto"/>
              </a:rPr>
              <a:t> </a:t>
            </a:r>
            <a:r>
              <a:rPr lang="en-US" sz="2333" b="1" dirty="0" err="1">
                <a:solidFill>
                  <a:srgbClr val="000000"/>
                </a:solidFill>
                <a:latin typeface="Roboto Bold"/>
                <a:ea typeface="Roboto Bold"/>
                <a:cs typeface="Roboto Bold"/>
                <a:sym typeface="Roboto Bold"/>
              </a:rPr>
              <a:t>geen</a:t>
            </a:r>
            <a:r>
              <a:rPr lang="en-US" sz="2333" b="1" dirty="0">
                <a:solidFill>
                  <a:srgbClr val="000000"/>
                </a:solidFill>
                <a:latin typeface="Roboto Bold"/>
                <a:ea typeface="Roboto Bold"/>
                <a:cs typeface="Roboto Bold"/>
                <a:sym typeface="Roboto Bold"/>
              </a:rPr>
              <a:t> </a:t>
            </a:r>
            <a:r>
              <a:rPr lang="en-US" sz="2333" b="1" dirty="0" err="1">
                <a:solidFill>
                  <a:srgbClr val="000000"/>
                </a:solidFill>
                <a:latin typeface="Roboto Bold"/>
                <a:ea typeface="Roboto Bold"/>
                <a:cs typeface="Roboto Bold"/>
                <a:sym typeface="Roboto Bold"/>
              </a:rPr>
              <a:t>sterretjie</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staan</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nie</a:t>
            </a:r>
            <a:r>
              <a:rPr lang="en-US" sz="2333" dirty="0">
                <a:solidFill>
                  <a:srgbClr val="000000"/>
                </a:solidFill>
                <a:latin typeface="Roboto"/>
                <a:ea typeface="Roboto"/>
                <a:cs typeface="Roboto"/>
                <a:sym typeface="Roboto"/>
              </a:rPr>
              <a:t>. In die </a:t>
            </a:r>
            <a:r>
              <a:rPr lang="en-US" sz="2333" dirty="0" err="1">
                <a:solidFill>
                  <a:srgbClr val="000000"/>
                </a:solidFill>
                <a:latin typeface="Roboto"/>
                <a:ea typeface="Roboto"/>
                <a:cs typeface="Roboto"/>
                <a:sym typeface="Roboto"/>
              </a:rPr>
              <a:t>taalkunde</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sê</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ons</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hierdie</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sinsdeel</a:t>
            </a:r>
            <a:r>
              <a:rPr lang="en-US" sz="2333" dirty="0">
                <a:solidFill>
                  <a:srgbClr val="000000"/>
                </a:solidFill>
                <a:latin typeface="Roboto"/>
                <a:ea typeface="Roboto"/>
                <a:cs typeface="Roboto"/>
                <a:sym typeface="Roboto"/>
              </a:rPr>
              <a:t> is “</a:t>
            </a:r>
            <a:r>
              <a:rPr lang="en-US" sz="2333" dirty="0" err="1">
                <a:solidFill>
                  <a:srgbClr val="000000"/>
                </a:solidFill>
                <a:latin typeface="Roboto"/>
                <a:ea typeface="Roboto"/>
                <a:cs typeface="Roboto"/>
                <a:sym typeface="Roboto"/>
              </a:rPr>
              <a:t>gedemoveer</a:t>
            </a:r>
            <a:r>
              <a:rPr lang="en-US" sz="2333" dirty="0">
                <a:solidFill>
                  <a:srgbClr val="000000"/>
                </a:solidFill>
                <a:latin typeface="Roboto"/>
                <a:ea typeface="Roboto"/>
                <a:cs typeface="Roboto"/>
                <a:sym typeface="Roboto"/>
              </a:rPr>
              <a:t>”. </a:t>
            </a:r>
          </a:p>
          <a:p>
            <a:pPr defTabSz="609630">
              <a:lnSpc>
                <a:spcPts val="3267"/>
              </a:lnSpc>
              <a:spcBef>
                <a:spcPct val="0"/>
              </a:spcBef>
            </a:pPr>
            <a:endParaRPr lang="en-US" sz="2333" dirty="0">
              <a:solidFill>
                <a:srgbClr val="000000"/>
              </a:solidFill>
              <a:latin typeface="Roboto"/>
              <a:ea typeface="Roboto"/>
              <a:cs typeface="Roboto"/>
              <a:sym typeface="Roboto"/>
            </a:endParaRPr>
          </a:p>
        </p:txBody>
      </p:sp>
      <p:sp>
        <p:nvSpPr>
          <p:cNvPr id="10" name="TextBox 10"/>
          <p:cNvSpPr txBox="1"/>
          <p:nvPr/>
        </p:nvSpPr>
        <p:spPr>
          <a:xfrm>
            <a:off x="931473" y="3045473"/>
            <a:ext cx="2095891" cy="357470"/>
          </a:xfrm>
          <a:prstGeom prst="rect">
            <a:avLst/>
          </a:prstGeom>
        </p:spPr>
        <p:txBody>
          <a:bodyPr lIns="0" tIns="0" rIns="0" bIns="0" rtlCol="0" anchor="t">
            <a:spAutoFit/>
          </a:bodyPr>
          <a:lstStyle/>
          <a:p>
            <a:pPr algn="ctr" defTabSz="609630">
              <a:lnSpc>
                <a:spcPts val="3011"/>
              </a:lnSpc>
              <a:spcBef>
                <a:spcPct val="0"/>
              </a:spcBef>
            </a:pPr>
            <a:r>
              <a:rPr lang="en-US" sz="2150" b="1">
                <a:solidFill>
                  <a:srgbClr val="000000"/>
                </a:solidFill>
                <a:latin typeface="Roboto Bold"/>
                <a:ea typeface="Roboto Bold"/>
                <a:cs typeface="Roboto Bold"/>
                <a:sym typeface="Roboto Bold"/>
              </a:rPr>
              <a:t>(agent/doener)</a:t>
            </a:r>
          </a:p>
        </p:txBody>
      </p:sp>
      <p:sp>
        <p:nvSpPr>
          <p:cNvPr id="11" name="TextBox 11"/>
          <p:cNvSpPr txBox="1"/>
          <p:nvPr/>
        </p:nvSpPr>
        <p:spPr>
          <a:xfrm>
            <a:off x="4651349" y="3848100"/>
            <a:ext cx="2095891" cy="357470"/>
          </a:xfrm>
          <a:prstGeom prst="rect">
            <a:avLst/>
          </a:prstGeom>
        </p:spPr>
        <p:txBody>
          <a:bodyPr lIns="0" tIns="0" rIns="0" bIns="0" rtlCol="0" anchor="t">
            <a:spAutoFit/>
          </a:bodyPr>
          <a:lstStyle/>
          <a:p>
            <a:pPr algn="ctr" defTabSz="609630">
              <a:lnSpc>
                <a:spcPts val="3011"/>
              </a:lnSpc>
              <a:spcBef>
                <a:spcPct val="0"/>
              </a:spcBef>
            </a:pPr>
            <a:r>
              <a:rPr lang="en-US" sz="2150" b="1">
                <a:solidFill>
                  <a:srgbClr val="000000"/>
                </a:solidFill>
                <a:latin typeface="Roboto Bold"/>
                <a:ea typeface="Roboto Bold"/>
                <a:cs typeface="Roboto Bold"/>
                <a:sym typeface="Roboto Bold"/>
              </a:rPr>
              <a:t>(agent/doener)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85800" y="6217160"/>
            <a:ext cx="1225549" cy="502475"/>
          </a:xfrm>
          <a:custGeom>
            <a:avLst/>
            <a:gdLst/>
            <a:ahLst/>
            <a:cxnLst/>
            <a:rect l="l" t="t" r="r" b="b"/>
            <a:pathLst>
              <a:path w="1838323" h="753712">
                <a:moveTo>
                  <a:pt x="0" y="0"/>
                </a:moveTo>
                <a:lnTo>
                  <a:pt x="1838323" y="0"/>
                </a:lnTo>
                <a:lnTo>
                  <a:pt x="1838323" y="753712"/>
                </a:lnTo>
                <a:lnTo>
                  <a:pt x="0" y="753712"/>
                </a:lnTo>
                <a:lnTo>
                  <a:pt x="0" y="0"/>
                </a:lnTo>
                <a:close/>
              </a:path>
            </a:pathLst>
          </a:custGeom>
          <a:blipFill>
            <a:blip r:embed="rId3"/>
            <a:stretch>
              <a:fillRect/>
            </a:stretch>
          </a:blipFill>
        </p:spPr>
      </p:sp>
      <p:sp>
        <p:nvSpPr>
          <p:cNvPr id="3" name="TextBox 3"/>
          <p:cNvSpPr txBox="1"/>
          <p:nvPr/>
        </p:nvSpPr>
        <p:spPr>
          <a:xfrm>
            <a:off x="685800" y="391372"/>
            <a:ext cx="9024315" cy="511871"/>
          </a:xfrm>
          <a:prstGeom prst="rect">
            <a:avLst/>
          </a:prstGeom>
        </p:spPr>
        <p:txBody>
          <a:bodyPr lIns="0" tIns="0" rIns="0" bIns="0" rtlCol="0" anchor="t">
            <a:spAutoFit/>
          </a:bodyPr>
          <a:lstStyle/>
          <a:p>
            <a:pPr defTabSz="609630">
              <a:lnSpc>
                <a:spcPts val="4293"/>
              </a:lnSpc>
              <a:spcBef>
                <a:spcPct val="0"/>
              </a:spcBef>
            </a:pPr>
            <a:r>
              <a:rPr lang="en-US" sz="3066" b="1">
                <a:solidFill>
                  <a:srgbClr val="E04543"/>
                </a:solidFill>
                <a:latin typeface="Roboto Bold"/>
                <a:ea typeface="Roboto Bold"/>
                <a:cs typeface="Roboto Bold"/>
                <a:sym typeface="Roboto Bold"/>
              </a:rPr>
              <a:t>Die lydende of passiefvorm</a:t>
            </a:r>
          </a:p>
        </p:txBody>
      </p:sp>
      <p:sp>
        <p:nvSpPr>
          <p:cNvPr id="4" name="TextBox 4"/>
          <p:cNvSpPr txBox="1"/>
          <p:nvPr/>
        </p:nvSpPr>
        <p:spPr>
          <a:xfrm>
            <a:off x="409630" y="1445324"/>
            <a:ext cx="10851707" cy="3777765"/>
          </a:xfrm>
          <a:prstGeom prst="rect">
            <a:avLst/>
          </a:prstGeom>
        </p:spPr>
        <p:txBody>
          <a:bodyPr lIns="0" tIns="0" rIns="0" bIns="0" rtlCol="0" anchor="t">
            <a:spAutoFit/>
          </a:bodyPr>
          <a:lstStyle/>
          <a:p>
            <a:pPr marL="503793" lvl="1" indent="-251896" defTabSz="609630">
              <a:lnSpc>
                <a:spcPts val="3267"/>
              </a:lnSpc>
              <a:buFont typeface="Arial"/>
              <a:buChar char="•"/>
            </a:pPr>
            <a:r>
              <a:rPr lang="en-US" sz="2333" dirty="0" err="1">
                <a:solidFill>
                  <a:srgbClr val="000000"/>
                </a:solidFill>
                <a:latin typeface="Roboto"/>
                <a:ea typeface="Roboto"/>
                <a:cs typeface="Roboto"/>
                <a:sym typeface="Roboto"/>
              </a:rPr>
              <a:t>Wanneer</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ons</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ons</a:t>
            </a:r>
            <a:r>
              <a:rPr lang="en-US" sz="2333" dirty="0">
                <a:solidFill>
                  <a:srgbClr val="000000"/>
                </a:solidFill>
                <a:latin typeface="Roboto"/>
                <a:ea typeface="Roboto"/>
                <a:cs typeface="Roboto"/>
                <a:sym typeface="Roboto"/>
              </a:rPr>
              <a:t> sin met </a:t>
            </a:r>
            <a:r>
              <a:rPr lang="en-US" sz="2333" b="1" dirty="0" err="1">
                <a:solidFill>
                  <a:srgbClr val="000000"/>
                </a:solidFill>
                <a:latin typeface="Roboto"/>
                <a:ea typeface="Roboto"/>
                <a:cs typeface="Roboto"/>
                <a:sym typeface="Roboto"/>
              </a:rPr>
              <a:t>wie</a:t>
            </a:r>
            <a:r>
              <a:rPr lang="en-US" sz="2333" b="1" dirty="0">
                <a:solidFill>
                  <a:srgbClr val="000000"/>
                </a:solidFill>
                <a:latin typeface="Roboto"/>
                <a:ea typeface="Roboto"/>
                <a:cs typeface="Roboto"/>
                <a:sym typeface="Roboto"/>
              </a:rPr>
              <a:t>/wat </a:t>
            </a:r>
            <a:r>
              <a:rPr lang="en-US" sz="2333" b="1" dirty="0" err="1">
                <a:solidFill>
                  <a:srgbClr val="000000"/>
                </a:solidFill>
                <a:latin typeface="Roboto"/>
                <a:ea typeface="Roboto"/>
                <a:cs typeface="Roboto"/>
                <a:sym typeface="Roboto"/>
              </a:rPr>
              <a:t>deur</a:t>
            </a:r>
            <a:r>
              <a:rPr lang="en-US" sz="2333" b="1" dirty="0">
                <a:solidFill>
                  <a:srgbClr val="000000"/>
                </a:solidFill>
                <a:latin typeface="Roboto"/>
                <a:ea typeface="Roboto"/>
                <a:cs typeface="Roboto"/>
                <a:sym typeface="Roboto"/>
              </a:rPr>
              <a:t> die </a:t>
            </a:r>
            <a:r>
              <a:rPr lang="en-US" sz="2333" b="1" dirty="0" err="1">
                <a:solidFill>
                  <a:srgbClr val="000000"/>
                </a:solidFill>
                <a:latin typeface="Roboto"/>
                <a:ea typeface="Roboto"/>
                <a:cs typeface="Roboto"/>
                <a:sym typeface="Roboto"/>
              </a:rPr>
              <a:t>handeling</a:t>
            </a:r>
            <a:r>
              <a:rPr lang="en-US" sz="2333" b="1" dirty="0">
                <a:solidFill>
                  <a:srgbClr val="000000"/>
                </a:solidFill>
                <a:latin typeface="Roboto"/>
                <a:ea typeface="Roboto"/>
                <a:cs typeface="Roboto"/>
                <a:sym typeface="Roboto"/>
              </a:rPr>
              <a:t> </a:t>
            </a:r>
            <a:r>
              <a:rPr lang="en-US" sz="2333" b="1" dirty="0" err="1">
                <a:solidFill>
                  <a:srgbClr val="000000"/>
                </a:solidFill>
                <a:latin typeface="Roboto"/>
                <a:ea typeface="Roboto"/>
                <a:cs typeface="Roboto"/>
                <a:sym typeface="Roboto"/>
              </a:rPr>
              <a:t>geraak</a:t>
            </a:r>
            <a:r>
              <a:rPr lang="en-US" sz="2333" b="1" dirty="0">
                <a:solidFill>
                  <a:srgbClr val="000000"/>
                </a:solidFill>
                <a:latin typeface="Roboto"/>
                <a:ea typeface="Roboto"/>
                <a:cs typeface="Roboto"/>
                <a:sym typeface="Roboto"/>
              </a:rPr>
              <a:t> word</a:t>
            </a:r>
            <a:r>
              <a:rPr lang="en-US" sz="2333" dirty="0">
                <a:solidFill>
                  <a:srgbClr val="000000"/>
                </a:solidFill>
                <a:latin typeface="Roboto"/>
                <a:ea typeface="Roboto"/>
                <a:cs typeface="Roboto"/>
                <a:sym typeface="Roboto"/>
              </a:rPr>
              <a:t>, die </a:t>
            </a:r>
            <a:r>
              <a:rPr lang="en-US" sz="2333" b="1" dirty="0" err="1">
                <a:solidFill>
                  <a:srgbClr val="000000"/>
                </a:solidFill>
                <a:latin typeface="Roboto Bold"/>
                <a:ea typeface="Roboto Bold"/>
                <a:cs typeface="Roboto Bold"/>
                <a:sym typeface="Roboto Bold"/>
              </a:rPr>
              <a:t>pasiënt</a:t>
            </a:r>
            <a:r>
              <a:rPr lang="en-US" sz="2333" dirty="0">
                <a:solidFill>
                  <a:srgbClr val="000000"/>
                </a:solidFill>
                <a:latin typeface="Roboto"/>
                <a:ea typeface="Roboto"/>
                <a:cs typeface="Roboto"/>
                <a:sym typeface="Roboto"/>
              </a:rPr>
              <a:t>, begin, is </a:t>
            </a:r>
            <a:r>
              <a:rPr lang="en-US" sz="2333" dirty="0" err="1">
                <a:solidFill>
                  <a:srgbClr val="000000"/>
                </a:solidFill>
                <a:latin typeface="Roboto"/>
                <a:ea typeface="Roboto"/>
                <a:cs typeface="Roboto"/>
                <a:sym typeface="Roboto"/>
              </a:rPr>
              <a:t>ons</a:t>
            </a:r>
            <a:r>
              <a:rPr lang="en-US" sz="2333" dirty="0">
                <a:solidFill>
                  <a:srgbClr val="000000"/>
                </a:solidFill>
                <a:latin typeface="Roboto"/>
                <a:ea typeface="Roboto"/>
                <a:cs typeface="Roboto"/>
                <a:sym typeface="Roboto"/>
              </a:rPr>
              <a:t> sin in die </a:t>
            </a:r>
            <a:r>
              <a:rPr lang="en-US" sz="2333" b="1" dirty="0" err="1">
                <a:solidFill>
                  <a:srgbClr val="000000"/>
                </a:solidFill>
                <a:latin typeface="Roboto Bold"/>
                <a:ea typeface="Roboto Bold"/>
                <a:cs typeface="Roboto Bold"/>
                <a:sym typeface="Roboto Bold"/>
              </a:rPr>
              <a:t>lydende</a:t>
            </a:r>
            <a:r>
              <a:rPr lang="en-US" sz="2333" b="1" dirty="0">
                <a:solidFill>
                  <a:srgbClr val="000000"/>
                </a:solidFill>
                <a:latin typeface="Roboto Bold"/>
                <a:ea typeface="Roboto Bold"/>
                <a:cs typeface="Roboto Bold"/>
                <a:sym typeface="Roboto Bold"/>
              </a:rPr>
              <a:t> of </a:t>
            </a:r>
            <a:r>
              <a:rPr lang="en-US" sz="2333" b="1" dirty="0" err="1">
                <a:solidFill>
                  <a:srgbClr val="000000"/>
                </a:solidFill>
                <a:latin typeface="Roboto Bold"/>
                <a:ea typeface="Roboto Bold"/>
                <a:cs typeface="Roboto Bold"/>
                <a:sym typeface="Roboto Bold"/>
              </a:rPr>
              <a:t>passiefvorm</a:t>
            </a:r>
            <a:r>
              <a:rPr lang="en-US" sz="2333" dirty="0">
                <a:solidFill>
                  <a:srgbClr val="000000"/>
                </a:solidFill>
                <a:latin typeface="Roboto"/>
                <a:ea typeface="Roboto"/>
                <a:cs typeface="Roboto"/>
                <a:sym typeface="Roboto"/>
              </a:rPr>
              <a:t>. </a:t>
            </a:r>
          </a:p>
          <a:p>
            <a:pPr marL="503793" lvl="1" indent="-251896" defTabSz="609630">
              <a:lnSpc>
                <a:spcPts val="3267"/>
              </a:lnSpc>
              <a:buFont typeface="Arial"/>
              <a:buChar char="•"/>
            </a:pPr>
            <a:r>
              <a:rPr lang="en-US" sz="2333" dirty="0">
                <a:solidFill>
                  <a:srgbClr val="000000"/>
                </a:solidFill>
                <a:latin typeface="Roboto"/>
                <a:ea typeface="Roboto"/>
                <a:cs typeface="Roboto"/>
                <a:sym typeface="Roboto"/>
              </a:rPr>
              <a:t>Ons </a:t>
            </a:r>
            <a:r>
              <a:rPr lang="en-US" sz="2333" dirty="0" err="1">
                <a:solidFill>
                  <a:srgbClr val="000000"/>
                </a:solidFill>
                <a:latin typeface="Roboto"/>
                <a:ea typeface="Roboto"/>
                <a:cs typeface="Roboto"/>
                <a:sym typeface="Roboto"/>
              </a:rPr>
              <a:t>gebruik</a:t>
            </a:r>
            <a:r>
              <a:rPr lang="en-US" sz="2333" dirty="0">
                <a:solidFill>
                  <a:srgbClr val="000000"/>
                </a:solidFill>
                <a:latin typeface="Roboto"/>
                <a:ea typeface="Roboto"/>
                <a:cs typeface="Roboto"/>
                <a:sym typeface="Roboto"/>
              </a:rPr>
              <a:t> die </a:t>
            </a:r>
            <a:r>
              <a:rPr lang="en-US" sz="2333" dirty="0" err="1">
                <a:solidFill>
                  <a:srgbClr val="000000"/>
                </a:solidFill>
                <a:latin typeface="Roboto"/>
                <a:ea typeface="Roboto"/>
                <a:cs typeface="Roboto"/>
                <a:sym typeface="Roboto"/>
              </a:rPr>
              <a:t>lydende</a:t>
            </a:r>
            <a:r>
              <a:rPr lang="en-US" sz="2333" dirty="0">
                <a:solidFill>
                  <a:srgbClr val="000000"/>
                </a:solidFill>
                <a:latin typeface="Roboto"/>
                <a:ea typeface="Roboto"/>
                <a:cs typeface="Roboto"/>
                <a:sym typeface="Roboto"/>
              </a:rPr>
              <a:t> of </a:t>
            </a:r>
            <a:r>
              <a:rPr lang="en-US" sz="2333" dirty="0" err="1">
                <a:solidFill>
                  <a:srgbClr val="000000"/>
                </a:solidFill>
                <a:latin typeface="Roboto"/>
                <a:ea typeface="Roboto"/>
                <a:cs typeface="Roboto"/>
                <a:sym typeface="Roboto"/>
              </a:rPr>
              <a:t>passiefvorm</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wanneer</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ons</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eerder</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wil</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fokus</a:t>
            </a:r>
            <a:r>
              <a:rPr lang="en-US" sz="2333" dirty="0">
                <a:solidFill>
                  <a:srgbClr val="000000"/>
                </a:solidFill>
                <a:latin typeface="Roboto"/>
                <a:ea typeface="Roboto"/>
                <a:cs typeface="Roboto"/>
                <a:sym typeface="Roboto"/>
              </a:rPr>
              <a:t> op </a:t>
            </a:r>
            <a:r>
              <a:rPr lang="en-US" sz="2333" b="1" dirty="0" err="1">
                <a:solidFill>
                  <a:srgbClr val="000000"/>
                </a:solidFill>
                <a:latin typeface="Roboto Bold"/>
                <a:ea typeface="Roboto Bold"/>
                <a:cs typeface="Roboto Bold"/>
                <a:sym typeface="Roboto Bold"/>
              </a:rPr>
              <a:t>wát</a:t>
            </a:r>
            <a:r>
              <a:rPr lang="en-US" sz="2333" b="1" dirty="0">
                <a:solidFill>
                  <a:srgbClr val="000000"/>
                </a:solidFill>
                <a:latin typeface="Roboto Bold"/>
                <a:ea typeface="Roboto Bold"/>
                <a:cs typeface="Roboto Bold"/>
                <a:sym typeface="Roboto Bold"/>
              </a:rPr>
              <a:t> met </a:t>
            </a:r>
            <a:r>
              <a:rPr lang="en-US" sz="2333" b="1" dirty="0" err="1">
                <a:solidFill>
                  <a:srgbClr val="000000"/>
                </a:solidFill>
                <a:latin typeface="Roboto Bold"/>
                <a:ea typeface="Roboto Bold"/>
                <a:cs typeface="Roboto Bold"/>
                <a:sym typeface="Roboto Bold"/>
              </a:rPr>
              <a:t>iemand</a:t>
            </a:r>
            <a:r>
              <a:rPr lang="en-US" sz="2333" b="1" dirty="0">
                <a:solidFill>
                  <a:srgbClr val="000000"/>
                </a:solidFill>
                <a:latin typeface="Roboto Bold"/>
                <a:ea typeface="Roboto Bold"/>
                <a:cs typeface="Roboto Bold"/>
                <a:sym typeface="Roboto Bold"/>
              </a:rPr>
              <a:t>/</a:t>
            </a:r>
            <a:r>
              <a:rPr lang="en-US" sz="2333" b="1" dirty="0" err="1">
                <a:solidFill>
                  <a:srgbClr val="000000"/>
                </a:solidFill>
                <a:latin typeface="Roboto Bold"/>
                <a:ea typeface="Roboto Bold"/>
                <a:cs typeface="Roboto Bold"/>
                <a:sym typeface="Roboto Bold"/>
              </a:rPr>
              <a:t>iets</a:t>
            </a:r>
            <a:r>
              <a:rPr lang="en-US" sz="2333" b="1" dirty="0">
                <a:solidFill>
                  <a:srgbClr val="000000"/>
                </a:solidFill>
                <a:latin typeface="Roboto Bold"/>
                <a:ea typeface="Roboto Bold"/>
                <a:cs typeface="Roboto Bold"/>
                <a:sym typeface="Roboto Bold"/>
              </a:rPr>
              <a:t> </a:t>
            </a:r>
            <a:r>
              <a:rPr lang="en-US" sz="2333" b="1" dirty="0" err="1">
                <a:solidFill>
                  <a:srgbClr val="000000"/>
                </a:solidFill>
                <a:latin typeface="Roboto Bold"/>
                <a:ea typeface="Roboto Bold"/>
                <a:cs typeface="Roboto Bold"/>
                <a:sym typeface="Roboto Bold"/>
              </a:rPr>
              <a:t>gebeur</a:t>
            </a:r>
            <a:r>
              <a:rPr lang="en-US" sz="2333" dirty="0">
                <a:solidFill>
                  <a:srgbClr val="000000"/>
                </a:solidFill>
                <a:latin typeface="Roboto"/>
                <a:ea typeface="Roboto"/>
                <a:cs typeface="Roboto"/>
                <a:sym typeface="Roboto"/>
              </a:rPr>
              <a:t>, in </a:t>
            </a:r>
            <a:r>
              <a:rPr lang="en-US" sz="2333" dirty="0" err="1">
                <a:solidFill>
                  <a:srgbClr val="000000"/>
                </a:solidFill>
                <a:latin typeface="Roboto"/>
                <a:ea typeface="Roboto"/>
                <a:cs typeface="Roboto"/>
                <a:sym typeface="Roboto"/>
              </a:rPr>
              <a:t>plaas</a:t>
            </a:r>
            <a:r>
              <a:rPr lang="en-US" sz="2333" dirty="0">
                <a:solidFill>
                  <a:srgbClr val="000000"/>
                </a:solidFill>
                <a:latin typeface="Roboto"/>
                <a:ea typeface="Roboto"/>
                <a:cs typeface="Roboto"/>
                <a:sym typeface="Roboto"/>
              </a:rPr>
              <a:t> van wat </a:t>
            </a:r>
            <a:r>
              <a:rPr lang="en-US" sz="2333" dirty="0" err="1">
                <a:solidFill>
                  <a:srgbClr val="000000"/>
                </a:solidFill>
                <a:latin typeface="Roboto"/>
                <a:ea typeface="Roboto"/>
                <a:cs typeface="Roboto"/>
                <a:sym typeface="Roboto"/>
              </a:rPr>
              <a:t>iemand</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doen</a:t>
            </a:r>
            <a:r>
              <a:rPr lang="en-US" sz="2333" dirty="0">
                <a:solidFill>
                  <a:srgbClr val="000000"/>
                </a:solidFill>
                <a:latin typeface="Roboto"/>
                <a:ea typeface="Roboto"/>
                <a:cs typeface="Roboto"/>
                <a:sym typeface="Roboto"/>
              </a:rPr>
              <a:t> of </a:t>
            </a:r>
            <a:r>
              <a:rPr lang="en-US" sz="2333" dirty="0" err="1">
                <a:solidFill>
                  <a:srgbClr val="000000"/>
                </a:solidFill>
                <a:latin typeface="Roboto"/>
                <a:ea typeface="Roboto"/>
                <a:cs typeface="Roboto"/>
                <a:sym typeface="Roboto"/>
              </a:rPr>
              <a:t>gedoen</a:t>
            </a:r>
            <a:r>
              <a:rPr lang="en-US" sz="2333" dirty="0">
                <a:solidFill>
                  <a:srgbClr val="000000"/>
                </a:solidFill>
                <a:latin typeface="Roboto"/>
                <a:ea typeface="Roboto"/>
                <a:cs typeface="Roboto"/>
                <a:sym typeface="Roboto"/>
              </a:rPr>
              <a:t> het. </a:t>
            </a:r>
          </a:p>
          <a:p>
            <a:pPr marL="503793" lvl="1" indent="-251896" defTabSz="609630">
              <a:lnSpc>
                <a:spcPts val="3267"/>
              </a:lnSpc>
              <a:buFont typeface="Arial"/>
              <a:buChar char="•"/>
            </a:pPr>
            <a:r>
              <a:rPr lang="en-US" sz="2333" dirty="0" err="1">
                <a:solidFill>
                  <a:srgbClr val="000000"/>
                </a:solidFill>
                <a:latin typeface="Roboto"/>
                <a:ea typeface="Roboto"/>
                <a:cs typeface="Roboto"/>
                <a:sym typeface="Roboto"/>
              </a:rPr>
              <a:t>Dié</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lydende</a:t>
            </a:r>
            <a:r>
              <a:rPr lang="en-US" sz="2333" dirty="0">
                <a:solidFill>
                  <a:srgbClr val="000000"/>
                </a:solidFill>
                <a:latin typeface="Roboto"/>
                <a:ea typeface="Roboto"/>
                <a:cs typeface="Roboto"/>
                <a:sym typeface="Roboto"/>
              </a:rPr>
              <a:t> of </a:t>
            </a:r>
            <a:r>
              <a:rPr lang="en-US" sz="2333" dirty="0" err="1">
                <a:solidFill>
                  <a:srgbClr val="000000"/>
                </a:solidFill>
                <a:latin typeface="Roboto"/>
                <a:ea typeface="Roboto"/>
                <a:cs typeface="Roboto"/>
                <a:sym typeface="Roboto"/>
              </a:rPr>
              <a:t>passiefvorm</a:t>
            </a:r>
            <a:r>
              <a:rPr lang="en-US" sz="2333" dirty="0">
                <a:solidFill>
                  <a:srgbClr val="000000"/>
                </a:solidFill>
                <a:latin typeface="Roboto"/>
                <a:ea typeface="Roboto"/>
                <a:cs typeface="Roboto"/>
                <a:sym typeface="Roboto"/>
              </a:rPr>
              <a:t> dui </a:t>
            </a:r>
            <a:r>
              <a:rPr lang="en-US" sz="2333" dirty="0" err="1">
                <a:solidFill>
                  <a:srgbClr val="000000"/>
                </a:solidFill>
                <a:latin typeface="Roboto"/>
                <a:ea typeface="Roboto"/>
                <a:cs typeface="Roboto"/>
                <a:sym typeface="Roboto"/>
              </a:rPr>
              <a:t>aan</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dat</a:t>
            </a:r>
            <a:r>
              <a:rPr lang="en-US" sz="2333" dirty="0">
                <a:solidFill>
                  <a:srgbClr val="000000"/>
                </a:solidFill>
                <a:latin typeface="Roboto"/>
                <a:ea typeface="Roboto"/>
                <a:cs typeface="Roboto"/>
                <a:sym typeface="Roboto"/>
              </a:rPr>
              <a:t> ’n </a:t>
            </a:r>
            <a:r>
              <a:rPr lang="en-US" sz="2333" dirty="0" err="1">
                <a:solidFill>
                  <a:srgbClr val="000000"/>
                </a:solidFill>
                <a:latin typeface="Roboto"/>
                <a:ea typeface="Roboto"/>
                <a:cs typeface="Roboto"/>
                <a:sym typeface="Roboto"/>
              </a:rPr>
              <a:t>handeling</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nie</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aktief</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uitgevoer</a:t>
            </a:r>
            <a:r>
              <a:rPr lang="en-US" sz="2333" dirty="0">
                <a:solidFill>
                  <a:srgbClr val="000000"/>
                </a:solidFill>
                <a:latin typeface="Roboto"/>
                <a:ea typeface="Roboto"/>
                <a:cs typeface="Roboto"/>
                <a:sym typeface="Roboto"/>
              </a:rPr>
              <a:t> word </a:t>
            </a:r>
            <a:r>
              <a:rPr lang="en-US" sz="2333" dirty="0" err="1">
                <a:solidFill>
                  <a:srgbClr val="000000"/>
                </a:solidFill>
                <a:latin typeface="Roboto"/>
                <a:ea typeface="Roboto"/>
                <a:cs typeface="Roboto"/>
                <a:sym typeface="Roboto"/>
              </a:rPr>
              <a:t>nie</a:t>
            </a:r>
            <a:r>
              <a:rPr lang="en-US" sz="2333" dirty="0">
                <a:solidFill>
                  <a:srgbClr val="000000"/>
                </a:solidFill>
                <a:latin typeface="Roboto"/>
                <a:ea typeface="Roboto"/>
                <a:cs typeface="Roboto"/>
                <a:sym typeface="Roboto"/>
              </a:rPr>
              <a:t>. </a:t>
            </a:r>
          </a:p>
          <a:p>
            <a:pPr marL="503793" lvl="1" indent="-251896" defTabSz="609630">
              <a:lnSpc>
                <a:spcPts val="3267"/>
              </a:lnSpc>
              <a:spcBef>
                <a:spcPct val="0"/>
              </a:spcBef>
              <a:buFont typeface="Arial"/>
              <a:buChar char="•"/>
            </a:pPr>
            <a:r>
              <a:rPr lang="en-US" sz="2333" dirty="0">
                <a:solidFill>
                  <a:prstClr val="black"/>
                </a:solidFill>
                <a:latin typeface="Roboto"/>
                <a:ea typeface="Roboto"/>
                <a:cs typeface="Roboto"/>
                <a:sym typeface="Roboto"/>
              </a:rPr>
              <a:t>Die </a:t>
            </a:r>
            <a:r>
              <a:rPr lang="en-US" sz="2333" dirty="0" err="1">
                <a:solidFill>
                  <a:prstClr val="black"/>
                </a:solidFill>
                <a:latin typeface="Roboto"/>
                <a:ea typeface="Roboto"/>
                <a:cs typeface="Roboto"/>
                <a:sym typeface="Roboto"/>
              </a:rPr>
              <a:t>lydende</a:t>
            </a:r>
            <a:r>
              <a:rPr lang="en-US" sz="2333" dirty="0">
                <a:solidFill>
                  <a:prstClr val="black"/>
                </a:solidFill>
                <a:latin typeface="Roboto"/>
                <a:ea typeface="Roboto"/>
                <a:cs typeface="Roboto"/>
                <a:sym typeface="Roboto"/>
              </a:rPr>
              <a:t> </a:t>
            </a:r>
            <a:r>
              <a:rPr lang="en-US" sz="2333" dirty="0" err="1">
                <a:solidFill>
                  <a:prstClr val="black"/>
                </a:solidFill>
                <a:latin typeface="Roboto"/>
                <a:ea typeface="Roboto"/>
                <a:cs typeface="Roboto"/>
                <a:sym typeface="Roboto"/>
              </a:rPr>
              <a:t>vorm</a:t>
            </a:r>
            <a:r>
              <a:rPr lang="en-US" sz="2333" dirty="0">
                <a:solidFill>
                  <a:prstClr val="black"/>
                </a:solidFill>
                <a:latin typeface="Roboto"/>
                <a:ea typeface="Roboto"/>
                <a:cs typeface="Roboto"/>
                <a:sym typeface="Roboto"/>
              </a:rPr>
              <a:t> is ’n </a:t>
            </a:r>
            <a:r>
              <a:rPr lang="en-US" sz="2333" b="1" dirty="0" err="1">
                <a:solidFill>
                  <a:prstClr val="black"/>
                </a:solidFill>
                <a:latin typeface="Roboto Bold"/>
                <a:ea typeface="Roboto Bold"/>
                <a:cs typeface="Roboto Bold"/>
                <a:sym typeface="Roboto Bold"/>
              </a:rPr>
              <a:t>fokuskonstruksie</a:t>
            </a:r>
            <a:r>
              <a:rPr lang="en-US" sz="2333" dirty="0">
                <a:solidFill>
                  <a:prstClr val="black"/>
                </a:solidFill>
                <a:latin typeface="Roboto"/>
                <a:ea typeface="Roboto"/>
                <a:cs typeface="Roboto"/>
                <a:sym typeface="Roboto"/>
              </a:rPr>
              <a:t>. </a:t>
            </a:r>
            <a:r>
              <a:rPr lang="en-US" sz="2333" dirty="0" err="1">
                <a:solidFill>
                  <a:prstClr val="black"/>
                </a:solidFill>
                <a:latin typeface="Roboto"/>
                <a:ea typeface="Roboto"/>
                <a:cs typeface="Roboto"/>
                <a:sym typeface="Roboto"/>
              </a:rPr>
              <a:t>Dit</a:t>
            </a:r>
            <a:r>
              <a:rPr lang="en-US" sz="2333" dirty="0">
                <a:solidFill>
                  <a:prstClr val="black"/>
                </a:solidFill>
                <a:latin typeface="Roboto"/>
                <a:ea typeface="Roboto"/>
                <a:cs typeface="Roboto"/>
                <a:sym typeface="Roboto"/>
              </a:rPr>
              <a:t> gee ’n </a:t>
            </a:r>
            <a:r>
              <a:rPr lang="en-US" sz="2333" dirty="0" err="1">
                <a:solidFill>
                  <a:prstClr val="black"/>
                </a:solidFill>
                <a:latin typeface="Roboto"/>
                <a:ea typeface="Roboto"/>
                <a:cs typeface="Roboto"/>
                <a:sym typeface="Roboto"/>
              </a:rPr>
              <a:t>ander</a:t>
            </a:r>
            <a:r>
              <a:rPr lang="en-US" sz="2333" dirty="0">
                <a:solidFill>
                  <a:prstClr val="black"/>
                </a:solidFill>
                <a:latin typeface="Roboto"/>
                <a:ea typeface="Roboto"/>
                <a:cs typeface="Roboto"/>
                <a:sym typeface="Roboto"/>
              </a:rPr>
              <a:t> status (</a:t>
            </a:r>
            <a:r>
              <a:rPr lang="en-US" sz="2333" dirty="0" err="1">
                <a:solidFill>
                  <a:prstClr val="black"/>
                </a:solidFill>
                <a:latin typeface="Roboto"/>
                <a:ea typeface="Roboto"/>
                <a:cs typeface="Roboto"/>
                <a:sym typeface="Roboto"/>
              </a:rPr>
              <a:t>verhoogde</a:t>
            </a:r>
            <a:r>
              <a:rPr lang="en-US" sz="2333" dirty="0">
                <a:solidFill>
                  <a:prstClr val="black"/>
                </a:solidFill>
                <a:latin typeface="Roboto"/>
                <a:ea typeface="Roboto"/>
                <a:cs typeface="Roboto"/>
                <a:sym typeface="Roboto"/>
              </a:rPr>
              <a:t> </a:t>
            </a:r>
            <a:r>
              <a:rPr lang="en-US" sz="2333" dirty="0" err="1">
                <a:solidFill>
                  <a:prstClr val="black"/>
                </a:solidFill>
                <a:latin typeface="Roboto"/>
                <a:ea typeface="Roboto"/>
                <a:cs typeface="Roboto"/>
                <a:sym typeface="Roboto"/>
              </a:rPr>
              <a:t>prominensie</a:t>
            </a:r>
            <a:r>
              <a:rPr lang="en-US" sz="2333" dirty="0">
                <a:solidFill>
                  <a:prstClr val="black"/>
                </a:solidFill>
                <a:latin typeface="Roboto"/>
                <a:ea typeface="Roboto"/>
                <a:cs typeface="Roboto"/>
                <a:sym typeface="Roboto"/>
              </a:rPr>
              <a:t>) </a:t>
            </a:r>
            <a:r>
              <a:rPr lang="en-US" sz="2333" dirty="0" err="1">
                <a:solidFill>
                  <a:prstClr val="black"/>
                </a:solidFill>
                <a:latin typeface="Roboto"/>
                <a:ea typeface="Roboto"/>
                <a:cs typeface="Roboto"/>
                <a:sym typeface="Roboto"/>
              </a:rPr>
              <a:t>aan</a:t>
            </a:r>
            <a:r>
              <a:rPr lang="en-US" sz="2333" dirty="0">
                <a:solidFill>
                  <a:prstClr val="black"/>
                </a:solidFill>
                <a:latin typeface="Roboto"/>
                <a:ea typeface="Roboto"/>
                <a:cs typeface="Roboto"/>
                <a:sym typeface="Roboto"/>
              </a:rPr>
              <a:t> die </a:t>
            </a:r>
            <a:r>
              <a:rPr lang="en-US" sz="2333" dirty="0" err="1">
                <a:solidFill>
                  <a:prstClr val="black"/>
                </a:solidFill>
                <a:latin typeface="Roboto"/>
                <a:ea typeface="Roboto"/>
                <a:cs typeface="Roboto"/>
                <a:sym typeface="Roboto"/>
              </a:rPr>
              <a:t>pasiënt</a:t>
            </a:r>
            <a:r>
              <a:rPr lang="en-US" sz="2333" dirty="0">
                <a:solidFill>
                  <a:prstClr val="black"/>
                </a:solidFill>
                <a:latin typeface="Roboto"/>
                <a:ea typeface="Roboto"/>
                <a:cs typeface="Roboto"/>
                <a:sym typeface="Roboto"/>
              </a:rPr>
              <a:t> as wat </a:t>
            </a:r>
            <a:r>
              <a:rPr lang="en-US" sz="2333" dirty="0" err="1">
                <a:solidFill>
                  <a:prstClr val="black"/>
                </a:solidFill>
                <a:latin typeface="Roboto"/>
                <a:ea typeface="Roboto"/>
                <a:cs typeface="Roboto"/>
                <a:sym typeface="Roboto"/>
              </a:rPr>
              <a:t>dit</a:t>
            </a:r>
            <a:r>
              <a:rPr lang="en-US" sz="2333" dirty="0">
                <a:solidFill>
                  <a:prstClr val="black"/>
                </a:solidFill>
                <a:latin typeface="Roboto"/>
                <a:ea typeface="Roboto"/>
                <a:cs typeface="Roboto"/>
                <a:sym typeface="Roboto"/>
              </a:rPr>
              <a:t> in die </a:t>
            </a:r>
            <a:r>
              <a:rPr lang="en-US" sz="2333" dirty="0" err="1">
                <a:solidFill>
                  <a:prstClr val="black"/>
                </a:solidFill>
                <a:latin typeface="Roboto"/>
                <a:ea typeface="Roboto"/>
                <a:cs typeface="Roboto"/>
                <a:sym typeface="Roboto"/>
              </a:rPr>
              <a:t>bedrywende</a:t>
            </a:r>
            <a:r>
              <a:rPr lang="en-US" sz="2333" dirty="0">
                <a:solidFill>
                  <a:prstClr val="black"/>
                </a:solidFill>
                <a:latin typeface="Roboto"/>
                <a:ea typeface="Roboto"/>
                <a:cs typeface="Roboto"/>
                <a:sym typeface="Roboto"/>
              </a:rPr>
              <a:t> </a:t>
            </a:r>
            <a:r>
              <a:rPr lang="en-US" sz="2333" dirty="0" err="1">
                <a:solidFill>
                  <a:prstClr val="black"/>
                </a:solidFill>
                <a:latin typeface="Roboto"/>
                <a:ea typeface="Roboto"/>
                <a:cs typeface="Roboto"/>
                <a:sym typeface="Roboto"/>
              </a:rPr>
              <a:t>vorm</a:t>
            </a:r>
            <a:r>
              <a:rPr lang="en-US" sz="2333" dirty="0">
                <a:solidFill>
                  <a:prstClr val="black"/>
                </a:solidFill>
                <a:latin typeface="Roboto"/>
                <a:ea typeface="Roboto"/>
                <a:cs typeface="Roboto"/>
                <a:sym typeface="Roboto"/>
              </a:rPr>
              <a:t> sou </a:t>
            </a:r>
            <a:r>
              <a:rPr lang="en-US" sz="2333" dirty="0" err="1">
                <a:solidFill>
                  <a:prstClr val="black"/>
                </a:solidFill>
                <a:latin typeface="Roboto"/>
                <a:ea typeface="Roboto"/>
                <a:cs typeface="Roboto"/>
                <a:sym typeface="Roboto"/>
              </a:rPr>
              <a:t>gekry</a:t>
            </a:r>
            <a:r>
              <a:rPr lang="en-US" sz="2333" dirty="0">
                <a:solidFill>
                  <a:prstClr val="black"/>
                </a:solidFill>
                <a:latin typeface="Roboto"/>
                <a:ea typeface="Roboto"/>
                <a:cs typeface="Roboto"/>
                <a:sym typeface="Roboto"/>
              </a:rPr>
              <a:t> het. </a:t>
            </a:r>
            <a:r>
              <a:rPr lang="en-US" sz="2333" dirty="0" err="1">
                <a:solidFill>
                  <a:prstClr val="black"/>
                </a:solidFill>
                <a:latin typeface="Roboto"/>
                <a:ea typeface="Roboto"/>
                <a:cs typeface="Roboto"/>
                <a:sym typeface="Roboto"/>
              </a:rPr>
              <a:t>Dit</a:t>
            </a:r>
            <a:r>
              <a:rPr lang="en-US" sz="2333" dirty="0">
                <a:solidFill>
                  <a:prstClr val="black"/>
                </a:solidFill>
                <a:latin typeface="Roboto"/>
                <a:ea typeface="Roboto"/>
                <a:cs typeface="Roboto"/>
                <a:sym typeface="Roboto"/>
              </a:rPr>
              <a:t> </a:t>
            </a:r>
            <a:r>
              <a:rPr lang="en-US" sz="2333" dirty="0" err="1">
                <a:solidFill>
                  <a:prstClr val="black"/>
                </a:solidFill>
                <a:latin typeface="Roboto"/>
                <a:ea typeface="Roboto"/>
                <a:cs typeface="Roboto"/>
                <a:sym typeface="Roboto"/>
              </a:rPr>
              <a:t>maak</a:t>
            </a:r>
            <a:r>
              <a:rPr lang="en-US" sz="2333" dirty="0">
                <a:solidFill>
                  <a:prstClr val="black"/>
                </a:solidFill>
                <a:latin typeface="Roboto"/>
                <a:ea typeface="Roboto"/>
                <a:cs typeface="Roboto"/>
                <a:sym typeface="Roboto"/>
              </a:rPr>
              <a:t> met </a:t>
            </a:r>
            <a:r>
              <a:rPr lang="en-US" sz="2333" dirty="0" err="1">
                <a:solidFill>
                  <a:prstClr val="black"/>
                </a:solidFill>
                <a:latin typeface="Roboto"/>
                <a:ea typeface="Roboto"/>
                <a:cs typeface="Roboto"/>
                <a:sym typeface="Roboto"/>
              </a:rPr>
              <a:t>ander</a:t>
            </a:r>
            <a:r>
              <a:rPr lang="en-US" sz="2333" dirty="0">
                <a:solidFill>
                  <a:prstClr val="black"/>
                </a:solidFill>
                <a:latin typeface="Roboto"/>
                <a:ea typeface="Roboto"/>
                <a:cs typeface="Roboto"/>
                <a:sym typeface="Roboto"/>
              </a:rPr>
              <a:t> </a:t>
            </a:r>
            <a:r>
              <a:rPr lang="en-US" sz="2333" dirty="0" err="1">
                <a:solidFill>
                  <a:prstClr val="black"/>
                </a:solidFill>
                <a:latin typeface="Roboto"/>
                <a:ea typeface="Roboto"/>
                <a:cs typeface="Roboto"/>
                <a:sym typeface="Roboto"/>
              </a:rPr>
              <a:t>woorde</a:t>
            </a:r>
            <a:r>
              <a:rPr lang="en-US" sz="2333" dirty="0">
                <a:solidFill>
                  <a:prstClr val="black"/>
                </a:solidFill>
                <a:latin typeface="Roboto"/>
                <a:ea typeface="Roboto"/>
                <a:cs typeface="Roboto"/>
                <a:sym typeface="Roboto"/>
              </a:rPr>
              <a:t> van </a:t>
            </a:r>
            <a:r>
              <a:rPr lang="en-US" sz="2333" dirty="0" err="1">
                <a:solidFill>
                  <a:prstClr val="black"/>
                </a:solidFill>
                <a:latin typeface="Roboto"/>
                <a:ea typeface="Roboto"/>
                <a:cs typeface="Roboto"/>
                <a:sym typeface="Roboto"/>
              </a:rPr>
              <a:t>hierdie</a:t>
            </a:r>
            <a:r>
              <a:rPr lang="en-US" sz="2333" dirty="0">
                <a:solidFill>
                  <a:prstClr val="black"/>
                </a:solidFill>
                <a:latin typeface="Roboto"/>
                <a:ea typeface="Roboto"/>
                <a:cs typeface="Roboto"/>
                <a:sym typeface="Roboto"/>
              </a:rPr>
              <a:t> </a:t>
            </a:r>
            <a:r>
              <a:rPr lang="en-US" sz="2333" dirty="0" err="1">
                <a:solidFill>
                  <a:prstClr val="black"/>
                </a:solidFill>
                <a:latin typeface="Roboto"/>
                <a:ea typeface="Roboto"/>
                <a:cs typeface="Roboto"/>
                <a:sym typeface="Roboto"/>
              </a:rPr>
              <a:t>sinsdeel</a:t>
            </a:r>
            <a:r>
              <a:rPr lang="en-US" sz="2333" dirty="0">
                <a:solidFill>
                  <a:prstClr val="black"/>
                </a:solidFill>
                <a:latin typeface="Roboto"/>
                <a:ea typeface="Roboto"/>
                <a:cs typeface="Roboto"/>
                <a:sym typeface="Roboto"/>
              </a:rPr>
              <a:t> die A-</a:t>
            </a:r>
            <a:r>
              <a:rPr lang="en-US" sz="2333" dirty="0" err="1">
                <a:solidFill>
                  <a:prstClr val="black"/>
                </a:solidFill>
                <a:latin typeface="Roboto"/>
                <a:ea typeface="Roboto"/>
                <a:cs typeface="Roboto"/>
                <a:sym typeface="Roboto"/>
              </a:rPr>
              <a:t>lysster</a:t>
            </a:r>
            <a:r>
              <a:rPr lang="en-US" sz="2333" dirty="0">
                <a:solidFill>
                  <a:prstClr val="black"/>
                </a:solidFill>
                <a:latin typeface="Roboto"/>
                <a:ea typeface="Roboto"/>
                <a:cs typeface="Roboto"/>
                <a:sym typeface="Roboto"/>
              </a:rPr>
              <a:t> van </a:t>
            </a:r>
            <a:r>
              <a:rPr lang="en-US" sz="2333" dirty="0" err="1">
                <a:solidFill>
                  <a:prstClr val="black"/>
                </a:solidFill>
                <a:latin typeface="Roboto"/>
                <a:ea typeface="Roboto"/>
                <a:cs typeface="Roboto"/>
                <a:sym typeface="Roboto"/>
              </a:rPr>
              <a:t>ons</a:t>
            </a:r>
            <a:r>
              <a:rPr lang="en-US" sz="2333" dirty="0">
                <a:solidFill>
                  <a:prstClr val="black"/>
                </a:solidFill>
                <a:latin typeface="Roboto"/>
                <a:ea typeface="Roboto"/>
                <a:cs typeface="Roboto"/>
                <a:sym typeface="Roboto"/>
              </a:rPr>
              <a:t> sin.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85800" y="6217160"/>
            <a:ext cx="1225549" cy="502475"/>
          </a:xfrm>
          <a:custGeom>
            <a:avLst/>
            <a:gdLst/>
            <a:ahLst/>
            <a:cxnLst/>
            <a:rect l="l" t="t" r="r" b="b"/>
            <a:pathLst>
              <a:path w="1838323" h="753712">
                <a:moveTo>
                  <a:pt x="0" y="0"/>
                </a:moveTo>
                <a:lnTo>
                  <a:pt x="1838323" y="0"/>
                </a:lnTo>
                <a:lnTo>
                  <a:pt x="1838323" y="753712"/>
                </a:lnTo>
                <a:lnTo>
                  <a:pt x="0" y="753712"/>
                </a:lnTo>
                <a:lnTo>
                  <a:pt x="0" y="0"/>
                </a:lnTo>
                <a:close/>
              </a:path>
            </a:pathLst>
          </a:custGeom>
          <a:blipFill>
            <a:blip r:embed="rId3"/>
            <a:stretch>
              <a:fillRect/>
            </a:stretch>
          </a:blipFill>
        </p:spPr>
      </p:sp>
      <p:sp>
        <p:nvSpPr>
          <p:cNvPr id="3" name="TextBox 3"/>
          <p:cNvSpPr txBox="1"/>
          <p:nvPr/>
        </p:nvSpPr>
        <p:spPr>
          <a:xfrm>
            <a:off x="685800" y="391372"/>
            <a:ext cx="9024315" cy="511871"/>
          </a:xfrm>
          <a:prstGeom prst="rect">
            <a:avLst/>
          </a:prstGeom>
        </p:spPr>
        <p:txBody>
          <a:bodyPr lIns="0" tIns="0" rIns="0" bIns="0" rtlCol="0" anchor="t">
            <a:spAutoFit/>
          </a:bodyPr>
          <a:lstStyle/>
          <a:p>
            <a:pPr defTabSz="609630">
              <a:lnSpc>
                <a:spcPts val="4293"/>
              </a:lnSpc>
              <a:spcBef>
                <a:spcPct val="0"/>
              </a:spcBef>
            </a:pPr>
            <a:r>
              <a:rPr lang="en-US" sz="3066" b="1">
                <a:solidFill>
                  <a:srgbClr val="E04543"/>
                </a:solidFill>
                <a:latin typeface="Roboto Bold"/>
                <a:ea typeface="Roboto Bold"/>
                <a:cs typeface="Roboto Bold"/>
                <a:sym typeface="Roboto Bold"/>
              </a:rPr>
              <a:t>Sinsontleding en die lydende vorm</a:t>
            </a:r>
          </a:p>
        </p:txBody>
      </p:sp>
      <p:sp>
        <p:nvSpPr>
          <p:cNvPr id="4" name="TextBox 4"/>
          <p:cNvSpPr txBox="1"/>
          <p:nvPr/>
        </p:nvSpPr>
        <p:spPr>
          <a:xfrm>
            <a:off x="455048" y="4548866"/>
            <a:ext cx="10851707" cy="2084994"/>
          </a:xfrm>
          <a:prstGeom prst="rect">
            <a:avLst/>
          </a:prstGeom>
        </p:spPr>
        <p:txBody>
          <a:bodyPr lIns="0" tIns="0" rIns="0" bIns="0" rtlCol="0" anchor="t">
            <a:spAutoFit/>
          </a:bodyPr>
          <a:lstStyle/>
          <a:p>
            <a:pPr marL="503793" lvl="1" indent="-251896" defTabSz="609630">
              <a:lnSpc>
                <a:spcPts val="3267"/>
              </a:lnSpc>
              <a:buFont typeface="Arial"/>
              <a:buChar char="•"/>
            </a:pPr>
            <a:r>
              <a:rPr lang="en-US" sz="2333" dirty="0">
                <a:solidFill>
                  <a:srgbClr val="000000"/>
                </a:solidFill>
                <a:latin typeface="Roboto"/>
                <a:ea typeface="Roboto"/>
                <a:cs typeface="Roboto"/>
                <a:sym typeface="Roboto"/>
              </a:rPr>
              <a:t>In </a:t>
            </a:r>
            <a:r>
              <a:rPr lang="en-US" sz="2333" dirty="0" err="1">
                <a:solidFill>
                  <a:srgbClr val="000000"/>
                </a:solidFill>
                <a:latin typeface="Roboto"/>
                <a:ea typeface="Roboto"/>
                <a:cs typeface="Roboto"/>
                <a:sym typeface="Roboto"/>
              </a:rPr>
              <a:t>voorbeeld</a:t>
            </a:r>
            <a:r>
              <a:rPr lang="en-US" sz="2333" dirty="0">
                <a:solidFill>
                  <a:srgbClr val="000000"/>
                </a:solidFill>
                <a:latin typeface="Roboto"/>
                <a:ea typeface="Roboto"/>
                <a:cs typeface="Roboto"/>
                <a:sym typeface="Roboto"/>
              </a:rPr>
              <a:t> 1.1 is </a:t>
            </a:r>
            <a:r>
              <a:rPr lang="en-US" sz="2333" dirty="0">
                <a:solidFill>
                  <a:srgbClr val="1D91C2"/>
                </a:solidFill>
                <a:latin typeface="Roboto"/>
                <a:ea typeface="Roboto"/>
                <a:cs typeface="Roboto"/>
                <a:sym typeface="Roboto"/>
              </a:rPr>
              <a:t>die </a:t>
            </a:r>
            <a:r>
              <a:rPr lang="en-US" sz="2333" dirty="0" err="1">
                <a:solidFill>
                  <a:srgbClr val="1D91C2"/>
                </a:solidFill>
                <a:latin typeface="Roboto"/>
                <a:ea typeface="Roboto"/>
                <a:cs typeface="Roboto"/>
                <a:sym typeface="Roboto"/>
              </a:rPr>
              <a:t>meisie</a:t>
            </a:r>
            <a:r>
              <a:rPr lang="en-US" sz="2333" dirty="0">
                <a:solidFill>
                  <a:srgbClr val="1D91C2"/>
                </a:solidFill>
                <a:latin typeface="Roboto"/>
                <a:ea typeface="Roboto"/>
                <a:cs typeface="Roboto"/>
                <a:sym typeface="Roboto"/>
              </a:rPr>
              <a:t> </a:t>
            </a:r>
            <a:r>
              <a:rPr lang="en-US" sz="2333" dirty="0">
                <a:solidFill>
                  <a:srgbClr val="000000"/>
                </a:solidFill>
                <a:latin typeface="Roboto"/>
                <a:ea typeface="Roboto"/>
                <a:cs typeface="Roboto"/>
                <a:sym typeface="Roboto"/>
              </a:rPr>
              <a:t>die </a:t>
            </a:r>
            <a:r>
              <a:rPr lang="en-US" sz="2333" dirty="0" err="1">
                <a:solidFill>
                  <a:srgbClr val="000000"/>
                </a:solidFill>
                <a:latin typeface="Roboto"/>
                <a:ea typeface="Roboto"/>
                <a:cs typeface="Roboto"/>
                <a:sym typeface="Roboto"/>
              </a:rPr>
              <a:t>subjek</a:t>
            </a:r>
            <a:r>
              <a:rPr lang="en-US" sz="2333" dirty="0">
                <a:solidFill>
                  <a:srgbClr val="000000"/>
                </a:solidFill>
                <a:latin typeface="Roboto"/>
                <a:ea typeface="Roboto"/>
                <a:cs typeface="Roboto"/>
                <a:sym typeface="Roboto"/>
              </a:rPr>
              <a:t> (S) of </a:t>
            </a:r>
            <a:r>
              <a:rPr lang="en-US" sz="2333" dirty="0" err="1">
                <a:solidFill>
                  <a:srgbClr val="000000"/>
                </a:solidFill>
                <a:latin typeface="Roboto"/>
                <a:ea typeface="Roboto"/>
                <a:cs typeface="Roboto"/>
                <a:sym typeface="Roboto"/>
              </a:rPr>
              <a:t>onderwerp</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en</a:t>
            </a:r>
            <a:r>
              <a:rPr lang="en-US" sz="2333" dirty="0">
                <a:solidFill>
                  <a:srgbClr val="000000"/>
                </a:solidFill>
                <a:latin typeface="Roboto"/>
                <a:ea typeface="Roboto"/>
                <a:cs typeface="Roboto"/>
                <a:sym typeface="Roboto"/>
              </a:rPr>
              <a:t> </a:t>
            </a:r>
            <a:r>
              <a:rPr lang="en-US" sz="2333" dirty="0">
                <a:solidFill>
                  <a:srgbClr val="1D91C2"/>
                </a:solidFill>
                <a:latin typeface="Roboto"/>
                <a:ea typeface="Roboto"/>
                <a:cs typeface="Roboto"/>
                <a:sym typeface="Roboto"/>
              </a:rPr>
              <a:t>die </a:t>
            </a:r>
            <a:r>
              <a:rPr lang="en-US" sz="2333" dirty="0" err="1">
                <a:solidFill>
                  <a:srgbClr val="1D91C2"/>
                </a:solidFill>
                <a:latin typeface="Roboto"/>
                <a:ea typeface="Roboto"/>
                <a:cs typeface="Roboto"/>
                <a:sym typeface="Roboto"/>
              </a:rPr>
              <a:t>kruieplantjies</a:t>
            </a:r>
            <a:r>
              <a:rPr lang="en-US" sz="2333" dirty="0">
                <a:solidFill>
                  <a:srgbClr val="000000"/>
                </a:solidFill>
                <a:latin typeface="Roboto"/>
                <a:ea typeface="Roboto"/>
                <a:cs typeface="Roboto"/>
                <a:sym typeface="Roboto"/>
              </a:rPr>
              <a:t> die </a:t>
            </a:r>
            <a:r>
              <a:rPr lang="en-US" sz="2333" dirty="0" err="1">
                <a:solidFill>
                  <a:srgbClr val="000000"/>
                </a:solidFill>
                <a:latin typeface="Roboto"/>
                <a:ea typeface="Roboto"/>
                <a:cs typeface="Roboto"/>
                <a:sym typeface="Roboto"/>
              </a:rPr>
              <a:t>objek</a:t>
            </a:r>
            <a:r>
              <a:rPr lang="en-US" sz="2333" dirty="0">
                <a:solidFill>
                  <a:srgbClr val="000000"/>
                </a:solidFill>
                <a:latin typeface="Roboto"/>
                <a:ea typeface="Roboto"/>
                <a:cs typeface="Roboto"/>
                <a:sym typeface="Roboto"/>
              </a:rPr>
              <a:t>. </a:t>
            </a:r>
          </a:p>
          <a:p>
            <a:pPr marL="503793" lvl="1" indent="-251896" defTabSz="609630">
              <a:lnSpc>
                <a:spcPts val="3267"/>
              </a:lnSpc>
              <a:buFont typeface="Arial"/>
              <a:buChar char="•"/>
            </a:pPr>
            <a:r>
              <a:rPr lang="en-US" sz="2333" dirty="0">
                <a:solidFill>
                  <a:srgbClr val="000000"/>
                </a:solidFill>
                <a:latin typeface="Roboto"/>
                <a:ea typeface="Roboto"/>
                <a:cs typeface="Roboto"/>
                <a:sym typeface="Roboto"/>
              </a:rPr>
              <a:t>In </a:t>
            </a:r>
            <a:r>
              <a:rPr lang="en-US" sz="2333" dirty="0" err="1">
                <a:solidFill>
                  <a:srgbClr val="000000"/>
                </a:solidFill>
                <a:latin typeface="Roboto"/>
                <a:ea typeface="Roboto"/>
                <a:cs typeface="Roboto"/>
                <a:sym typeface="Roboto"/>
              </a:rPr>
              <a:t>voorbeeld</a:t>
            </a:r>
            <a:r>
              <a:rPr lang="en-US" sz="2333" dirty="0">
                <a:solidFill>
                  <a:srgbClr val="000000"/>
                </a:solidFill>
                <a:latin typeface="Roboto"/>
                <a:ea typeface="Roboto"/>
                <a:cs typeface="Roboto"/>
                <a:sym typeface="Roboto"/>
              </a:rPr>
              <a:t> 1.2 </a:t>
            </a:r>
            <a:r>
              <a:rPr lang="en-US" sz="2333" dirty="0" err="1">
                <a:solidFill>
                  <a:srgbClr val="000000"/>
                </a:solidFill>
                <a:latin typeface="Roboto"/>
                <a:ea typeface="Roboto"/>
                <a:cs typeface="Roboto"/>
                <a:sym typeface="Roboto"/>
              </a:rPr>
              <a:t>vind</a:t>
            </a:r>
            <a:r>
              <a:rPr lang="en-US" sz="2333" dirty="0">
                <a:solidFill>
                  <a:srgbClr val="000000"/>
                </a:solidFill>
                <a:latin typeface="Roboto"/>
                <a:ea typeface="Roboto"/>
                <a:cs typeface="Roboto"/>
                <a:sym typeface="Roboto"/>
              </a:rPr>
              <a:t> ’n </a:t>
            </a:r>
            <a:r>
              <a:rPr lang="en-US" sz="2333" dirty="0" err="1">
                <a:solidFill>
                  <a:srgbClr val="000000"/>
                </a:solidFill>
                <a:latin typeface="Roboto"/>
                <a:ea typeface="Roboto"/>
                <a:cs typeface="Roboto"/>
                <a:sym typeface="Roboto"/>
              </a:rPr>
              <a:t>fokusverskuiwing</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plaas</a:t>
            </a:r>
            <a:r>
              <a:rPr lang="en-US" sz="2333" dirty="0">
                <a:solidFill>
                  <a:srgbClr val="000000"/>
                </a:solidFill>
                <a:latin typeface="Roboto"/>
                <a:ea typeface="Roboto"/>
                <a:cs typeface="Roboto"/>
                <a:sym typeface="Roboto"/>
              </a:rPr>
              <a:t>: </a:t>
            </a:r>
            <a:r>
              <a:rPr lang="en-US" sz="2333" dirty="0">
                <a:solidFill>
                  <a:srgbClr val="1D91C2"/>
                </a:solidFill>
                <a:latin typeface="Roboto"/>
                <a:ea typeface="Roboto"/>
                <a:cs typeface="Roboto"/>
                <a:sym typeface="Roboto"/>
              </a:rPr>
              <a:t>die </a:t>
            </a:r>
            <a:r>
              <a:rPr lang="en-US" sz="2333" dirty="0" err="1">
                <a:solidFill>
                  <a:srgbClr val="1D91C2"/>
                </a:solidFill>
                <a:latin typeface="Roboto"/>
                <a:ea typeface="Roboto"/>
                <a:cs typeface="Roboto"/>
                <a:sym typeface="Roboto"/>
              </a:rPr>
              <a:t>kruieplantjies</a:t>
            </a:r>
            <a:r>
              <a:rPr lang="en-US" sz="2333" dirty="0">
                <a:solidFill>
                  <a:srgbClr val="000000"/>
                </a:solidFill>
                <a:latin typeface="Roboto"/>
                <a:ea typeface="Roboto"/>
                <a:cs typeface="Roboto"/>
                <a:sym typeface="Roboto"/>
              </a:rPr>
              <a:t> (= </a:t>
            </a:r>
            <a:r>
              <a:rPr lang="en-US" sz="2333" dirty="0" err="1">
                <a:solidFill>
                  <a:srgbClr val="000000"/>
                </a:solidFill>
                <a:latin typeface="Roboto"/>
                <a:ea typeface="Roboto"/>
                <a:cs typeface="Roboto"/>
                <a:sym typeface="Roboto"/>
              </a:rPr>
              <a:t>subjek</a:t>
            </a:r>
            <a:r>
              <a:rPr lang="en-US" sz="2333" dirty="0">
                <a:solidFill>
                  <a:srgbClr val="000000"/>
                </a:solidFill>
                <a:latin typeface="Roboto"/>
                <a:ea typeface="Roboto"/>
                <a:cs typeface="Roboto"/>
                <a:sym typeface="Roboto"/>
              </a:rPr>
              <a:t> (S) of </a:t>
            </a:r>
            <a:r>
              <a:rPr lang="en-US" sz="2333" dirty="0" err="1">
                <a:solidFill>
                  <a:srgbClr val="000000"/>
                </a:solidFill>
                <a:latin typeface="Roboto"/>
                <a:ea typeface="Roboto"/>
                <a:cs typeface="Roboto"/>
                <a:sym typeface="Roboto"/>
              </a:rPr>
              <a:t>onderwerp</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en</a:t>
            </a:r>
            <a:r>
              <a:rPr lang="en-US" sz="2333" dirty="0">
                <a:solidFill>
                  <a:srgbClr val="000000"/>
                </a:solidFill>
                <a:latin typeface="Roboto"/>
                <a:ea typeface="Roboto"/>
                <a:cs typeface="Roboto"/>
                <a:sym typeface="Roboto"/>
              </a:rPr>
              <a:t> </a:t>
            </a:r>
            <a:r>
              <a:rPr lang="en-US" sz="2333" dirty="0">
                <a:solidFill>
                  <a:srgbClr val="1D91C2"/>
                </a:solidFill>
                <a:latin typeface="Roboto"/>
                <a:ea typeface="Roboto"/>
                <a:cs typeface="Roboto"/>
                <a:sym typeface="Roboto"/>
              </a:rPr>
              <a:t>die </a:t>
            </a:r>
            <a:r>
              <a:rPr lang="en-US" sz="2333" dirty="0" err="1">
                <a:solidFill>
                  <a:srgbClr val="1D91C2"/>
                </a:solidFill>
                <a:latin typeface="Roboto"/>
                <a:ea typeface="Roboto"/>
                <a:cs typeface="Roboto"/>
                <a:sym typeface="Roboto"/>
              </a:rPr>
              <a:t>meisie</a:t>
            </a:r>
            <a:r>
              <a:rPr lang="en-US" sz="2333" dirty="0">
                <a:solidFill>
                  <a:srgbClr val="000000"/>
                </a:solidFill>
                <a:latin typeface="Roboto"/>
                <a:ea typeface="Roboto"/>
                <a:cs typeface="Roboto"/>
                <a:sym typeface="Roboto"/>
              </a:rPr>
              <a:t> (= </a:t>
            </a:r>
            <a:r>
              <a:rPr lang="en-US" sz="2333" dirty="0" err="1">
                <a:solidFill>
                  <a:srgbClr val="000000"/>
                </a:solidFill>
                <a:latin typeface="Roboto"/>
                <a:ea typeface="Roboto"/>
                <a:cs typeface="Roboto"/>
                <a:sym typeface="Roboto"/>
              </a:rPr>
              <a:t>bywoordelike</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bepaling</a:t>
            </a:r>
            <a:r>
              <a:rPr lang="en-US" sz="2333" dirty="0">
                <a:solidFill>
                  <a:srgbClr val="000000"/>
                </a:solidFill>
                <a:latin typeface="Roboto"/>
                <a:ea typeface="Roboto"/>
                <a:cs typeface="Roboto"/>
                <a:sym typeface="Roboto"/>
              </a:rPr>
              <a:t> (B)).  ‘’</a:t>
            </a:r>
          </a:p>
          <a:p>
            <a:pPr defTabSz="609630">
              <a:lnSpc>
                <a:spcPts val="3267"/>
              </a:lnSpc>
              <a:spcBef>
                <a:spcPct val="0"/>
              </a:spcBef>
            </a:pPr>
            <a:endParaRPr lang="en-US" sz="2333" dirty="0">
              <a:solidFill>
                <a:srgbClr val="000000"/>
              </a:solidFill>
              <a:latin typeface="Roboto"/>
              <a:ea typeface="Roboto"/>
              <a:cs typeface="Roboto"/>
              <a:sym typeface="Roboto"/>
            </a:endParaRPr>
          </a:p>
        </p:txBody>
      </p:sp>
      <p:sp>
        <p:nvSpPr>
          <p:cNvPr id="5" name="Freeform 5"/>
          <p:cNvSpPr/>
          <p:nvPr/>
        </p:nvSpPr>
        <p:spPr>
          <a:xfrm>
            <a:off x="455048" y="1573601"/>
            <a:ext cx="11322409" cy="2788143"/>
          </a:xfrm>
          <a:custGeom>
            <a:avLst/>
            <a:gdLst/>
            <a:ahLst/>
            <a:cxnLst/>
            <a:rect l="l" t="t" r="r" b="b"/>
            <a:pathLst>
              <a:path w="16983613" h="4182215">
                <a:moveTo>
                  <a:pt x="0" y="0"/>
                </a:moveTo>
                <a:lnTo>
                  <a:pt x="16983613" y="0"/>
                </a:lnTo>
                <a:lnTo>
                  <a:pt x="16983613" y="4182215"/>
                </a:lnTo>
                <a:lnTo>
                  <a:pt x="0" y="4182215"/>
                </a:lnTo>
                <a:lnTo>
                  <a:pt x="0" y="0"/>
                </a:lnTo>
                <a:close/>
              </a:path>
            </a:pathLst>
          </a:custGeom>
          <a:blipFill>
            <a:blip r:embed="rId4"/>
            <a:stretch>
              <a:fillRect/>
            </a:stretch>
          </a:blipFill>
        </p:spPr>
      </p:sp>
      <p:sp>
        <p:nvSpPr>
          <p:cNvPr id="6" name="Freeform 6"/>
          <p:cNvSpPr/>
          <p:nvPr/>
        </p:nvSpPr>
        <p:spPr>
          <a:xfrm>
            <a:off x="1298575" y="1626021"/>
            <a:ext cx="862094" cy="894626"/>
          </a:xfrm>
          <a:custGeom>
            <a:avLst/>
            <a:gdLst/>
            <a:ahLst/>
            <a:cxnLst/>
            <a:rect l="l" t="t" r="r" b="b"/>
            <a:pathLst>
              <a:path w="1293141" h="1341939">
                <a:moveTo>
                  <a:pt x="0" y="0"/>
                </a:moveTo>
                <a:lnTo>
                  <a:pt x="1293141" y="0"/>
                </a:lnTo>
                <a:lnTo>
                  <a:pt x="1293141" y="1341938"/>
                </a:lnTo>
                <a:lnTo>
                  <a:pt x="0" y="134193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7" name="TextBox 7"/>
          <p:cNvSpPr txBox="1"/>
          <p:nvPr/>
        </p:nvSpPr>
        <p:spPr>
          <a:xfrm>
            <a:off x="6007100" y="3145162"/>
            <a:ext cx="1596296" cy="357470"/>
          </a:xfrm>
          <a:prstGeom prst="rect">
            <a:avLst/>
          </a:prstGeom>
        </p:spPr>
        <p:txBody>
          <a:bodyPr lIns="0" tIns="0" rIns="0" bIns="0" rtlCol="0" anchor="t">
            <a:spAutoFit/>
          </a:bodyPr>
          <a:lstStyle/>
          <a:p>
            <a:pPr algn="ctr" defTabSz="609630">
              <a:lnSpc>
                <a:spcPts val="3011"/>
              </a:lnSpc>
              <a:spcBef>
                <a:spcPct val="0"/>
              </a:spcBef>
            </a:pPr>
            <a:r>
              <a:rPr lang="en-US" sz="2150" b="1">
                <a:solidFill>
                  <a:srgbClr val="000000"/>
                </a:solidFill>
                <a:latin typeface="Roboto Bold"/>
                <a:ea typeface="Roboto Bold"/>
                <a:cs typeface="Roboto Bold"/>
                <a:sym typeface="Roboto Bold"/>
              </a:rPr>
              <a:t>(pasiënt)</a:t>
            </a:r>
          </a:p>
        </p:txBody>
      </p:sp>
      <p:sp>
        <p:nvSpPr>
          <p:cNvPr id="8" name="TextBox 8"/>
          <p:cNvSpPr txBox="1"/>
          <p:nvPr/>
        </p:nvSpPr>
        <p:spPr>
          <a:xfrm>
            <a:off x="925123" y="3911600"/>
            <a:ext cx="1596296" cy="357470"/>
          </a:xfrm>
          <a:prstGeom prst="rect">
            <a:avLst/>
          </a:prstGeom>
        </p:spPr>
        <p:txBody>
          <a:bodyPr lIns="0" tIns="0" rIns="0" bIns="0" rtlCol="0" anchor="t">
            <a:spAutoFit/>
          </a:bodyPr>
          <a:lstStyle/>
          <a:p>
            <a:pPr algn="ctr" defTabSz="609630">
              <a:lnSpc>
                <a:spcPts val="3011"/>
              </a:lnSpc>
              <a:spcBef>
                <a:spcPct val="0"/>
              </a:spcBef>
            </a:pPr>
            <a:r>
              <a:rPr lang="en-US" sz="2150" b="1">
                <a:solidFill>
                  <a:srgbClr val="000000"/>
                </a:solidFill>
                <a:latin typeface="Roboto Bold"/>
                <a:ea typeface="Roboto Bold"/>
                <a:cs typeface="Roboto Bold"/>
                <a:sym typeface="Roboto Bold"/>
              </a:rPr>
              <a:t>(pasiënt)</a:t>
            </a:r>
          </a:p>
        </p:txBody>
      </p:sp>
      <p:sp>
        <p:nvSpPr>
          <p:cNvPr id="9" name="TextBox 9"/>
          <p:cNvSpPr txBox="1"/>
          <p:nvPr/>
        </p:nvSpPr>
        <p:spPr>
          <a:xfrm>
            <a:off x="1049223" y="3134373"/>
            <a:ext cx="2095891" cy="357470"/>
          </a:xfrm>
          <a:prstGeom prst="rect">
            <a:avLst/>
          </a:prstGeom>
        </p:spPr>
        <p:txBody>
          <a:bodyPr lIns="0" tIns="0" rIns="0" bIns="0" rtlCol="0" anchor="t">
            <a:spAutoFit/>
          </a:bodyPr>
          <a:lstStyle/>
          <a:p>
            <a:pPr algn="ctr" defTabSz="609630">
              <a:lnSpc>
                <a:spcPts val="3011"/>
              </a:lnSpc>
              <a:spcBef>
                <a:spcPct val="0"/>
              </a:spcBef>
            </a:pPr>
            <a:r>
              <a:rPr lang="en-US" sz="2150" b="1">
                <a:solidFill>
                  <a:srgbClr val="000000"/>
                </a:solidFill>
                <a:latin typeface="Roboto Bold"/>
                <a:ea typeface="Roboto Bold"/>
                <a:cs typeface="Roboto Bold"/>
                <a:sym typeface="Roboto Bold"/>
              </a:rPr>
              <a:t>(agent/doener)</a:t>
            </a:r>
          </a:p>
        </p:txBody>
      </p:sp>
      <p:sp>
        <p:nvSpPr>
          <p:cNvPr id="10" name="TextBox 10"/>
          <p:cNvSpPr txBox="1"/>
          <p:nvPr/>
        </p:nvSpPr>
        <p:spPr>
          <a:xfrm>
            <a:off x="4607459" y="3978216"/>
            <a:ext cx="2095891" cy="357470"/>
          </a:xfrm>
          <a:prstGeom prst="rect">
            <a:avLst/>
          </a:prstGeom>
        </p:spPr>
        <p:txBody>
          <a:bodyPr lIns="0" tIns="0" rIns="0" bIns="0" rtlCol="0" anchor="t">
            <a:spAutoFit/>
          </a:bodyPr>
          <a:lstStyle/>
          <a:p>
            <a:pPr algn="ctr" defTabSz="609630">
              <a:lnSpc>
                <a:spcPts val="3011"/>
              </a:lnSpc>
              <a:spcBef>
                <a:spcPct val="0"/>
              </a:spcBef>
            </a:pPr>
            <a:r>
              <a:rPr lang="en-US" sz="2150" b="1">
                <a:solidFill>
                  <a:srgbClr val="000000"/>
                </a:solidFill>
                <a:latin typeface="Roboto Bold"/>
                <a:ea typeface="Roboto Bold"/>
                <a:cs typeface="Roboto Bold"/>
                <a:sym typeface="Roboto Bold"/>
              </a:rPr>
              <a:t>(agent/doener)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85800" y="6217160"/>
            <a:ext cx="1225549" cy="502475"/>
          </a:xfrm>
          <a:custGeom>
            <a:avLst/>
            <a:gdLst/>
            <a:ahLst/>
            <a:cxnLst/>
            <a:rect l="l" t="t" r="r" b="b"/>
            <a:pathLst>
              <a:path w="1838323" h="753712">
                <a:moveTo>
                  <a:pt x="0" y="0"/>
                </a:moveTo>
                <a:lnTo>
                  <a:pt x="1838323" y="0"/>
                </a:lnTo>
                <a:lnTo>
                  <a:pt x="1838323" y="753712"/>
                </a:lnTo>
                <a:lnTo>
                  <a:pt x="0" y="753712"/>
                </a:lnTo>
                <a:lnTo>
                  <a:pt x="0" y="0"/>
                </a:lnTo>
                <a:close/>
              </a:path>
            </a:pathLst>
          </a:custGeom>
          <a:blipFill>
            <a:blip r:embed="rId3"/>
            <a:stretch>
              <a:fillRect/>
            </a:stretch>
          </a:blipFill>
        </p:spPr>
      </p:sp>
      <p:sp>
        <p:nvSpPr>
          <p:cNvPr id="3" name="TextBox 3"/>
          <p:cNvSpPr txBox="1"/>
          <p:nvPr/>
        </p:nvSpPr>
        <p:spPr>
          <a:xfrm>
            <a:off x="409630" y="1445324"/>
            <a:ext cx="10851707" cy="1238609"/>
          </a:xfrm>
          <a:prstGeom prst="rect">
            <a:avLst/>
          </a:prstGeom>
        </p:spPr>
        <p:txBody>
          <a:bodyPr lIns="0" tIns="0" rIns="0" bIns="0" rtlCol="0" anchor="t">
            <a:spAutoFit/>
          </a:bodyPr>
          <a:lstStyle/>
          <a:p>
            <a:pPr marL="503793" lvl="1" indent="-251896" defTabSz="609630">
              <a:lnSpc>
                <a:spcPts val="3267"/>
              </a:lnSpc>
              <a:buFont typeface="Arial"/>
              <a:buChar char="•"/>
            </a:pPr>
            <a:r>
              <a:rPr lang="en-US" sz="2333" dirty="0">
                <a:solidFill>
                  <a:srgbClr val="000000"/>
                </a:solidFill>
                <a:latin typeface="Roboto"/>
                <a:ea typeface="Roboto"/>
                <a:cs typeface="Roboto"/>
                <a:sym typeface="Roboto"/>
              </a:rPr>
              <a:t>Die </a:t>
            </a:r>
            <a:r>
              <a:rPr lang="en-US" sz="2333" dirty="0" err="1">
                <a:solidFill>
                  <a:srgbClr val="000000"/>
                </a:solidFill>
                <a:latin typeface="Roboto"/>
                <a:ea typeface="Roboto"/>
                <a:cs typeface="Roboto"/>
                <a:sym typeface="Roboto"/>
              </a:rPr>
              <a:t>subjek</a:t>
            </a:r>
            <a:r>
              <a:rPr lang="en-US" sz="2333" dirty="0">
                <a:solidFill>
                  <a:srgbClr val="000000"/>
                </a:solidFill>
                <a:latin typeface="Roboto"/>
                <a:ea typeface="Roboto"/>
                <a:cs typeface="Roboto"/>
                <a:sym typeface="Roboto"/>
              </a:rPr>
              <a:t>/</a:t>
            </a:r>
            <a:r>
              <a:rPr lang="en-US" sz="2333" dirty="0" err="1">
                <a:solidFill>
                  <a:srgbClr val="000000"/>
                </a:solidFill>
                <a:latin typeface="Roboto"/>
                <a:ea typeface="Roboto"/>
                <a:cs typeface="Roboto"/>
                <a:sym typeface="Roboto"/>
              </a:rPr>
              <a:t>onderwerp</a:t>
            </a:r>
            <a:r>
              <a:rPr lang="en-US" sz="2333" dirty="0">
                <a:solidFill>
                  <a:srgbClr val="000000"/>
                </a:solidFill>
                <a:latin typeface="Roboto"/>
                <a:ea typeface="Roboto"/>
                <a:cs typeface="Roboto"/>
                <a:sym typeface="Roboto"/>
              </a:rPr>
              <a:t> (S) </a:t>
            </a:r>
            <a:r>
              <a:rPr lang="en-US" sz="2333" dirty="0" err="1">
                <a:solidFill>
                  <a:srgbClr val="000000"/>
                </a:solidFill>
                <a:latin typeface="Roboto"/>
                <a:ea typeface="Roboto"/>
                <a:cs typeface="Roboto"/>
                <a:sym typeface="Roboto"/>
              </a:rPr>
              <a:t>en</a:t>
            </a:r>
            <a:r>
              <a:rPr lang="en-US" sz="2333" dirty="0">
                <a:solidFill>
                  <a:srgbClr val="000000"/>
                </a:solidFill>
                <a:latin typeface="Roboto"/>
                <a:ea typeface="Roboto"/>
                <a:cs typeface="Roboto"/>
                <a:sym typeface="Roboto"/>
              </a:rPr>
              <a:t> die </a:t>
            </a:r>
            <a:r>
              <a:rPr lang="en-US" sz="2333" dirty="0" err="1">
                <a:solidFill>
                  <a:srgbClr val="000000"/>
                </a:solidFill>
                <a:latin typeface="Roboto"/>
                <a:ea typeface="Roboto"/>
                <a:cs typeface="Roboto"/>
                <a:sym typeface="Roboto"/>
              </a:rPr>
              <a:t>objek</a:t>
            </a:r>
            <a:r>
              <a:rPr lang="en-US" sz="2333" dirty="0">
                <a:solidFill>
                  <a:srgbClr val="000000"/>
                </a:solidFill>
                <a:latin typeface="Roboto"/>
                <a:ea typeface="Roboto"/>
                <a:cs typeface="Roboto"/>
                <a:sym typeface="Roboto"/>
              </a:rPr>
              <a:t>/</a:t>
            </a:r>
            <a:r>
              <a:rPr lang="en-US" sz="2333" dirty="0" err="1">
                <a:solidFill>
                  <a:srgbClr val="000000"/>
                </a:solidFill>
                <a:latin typeface="Roboto"/>
                <a:ea typeface="Roboto"/>
                <a:cs typeface="Roboto"/>
                <a:sym typeface="Roboto"/>
              </a:rPr>
              <a:t>voorwerp</a:t>
            </a:r>
            <a:r>
              <a:rPr lang="en-US" sz="2333" dirty="0">
                <a:solidFill>
                  <a:srgbClr val="000000"/>
                </a:solidFill>
                <a:latin typeface="Roboto"/>
                <a:ea typeface="Roboto"/>
                <a:cs typeface="Roboto"/>
                <a:sym typeface="Roboto"/>
              </a:rPr>
              <a:t> (O) </a:t>
            </a:r>
            <a:r>
              <a:rPr lang="en-US" sz="2333" dirty="0" err="1">
                <a:solidFill>
                  <a:srgbClr val="000000"/>
                </a:solidFill>
                <a:latin typeface="Roboto"/>
                <a:ea typeface="Roboto"/>
                <a:cs typeface="Roboto"/>
                <a:sym typeface="Roboto"/>
              </a:rPr>
              <a:t>ruil</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nie</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plekke</a:t>
            </a:r>
            <a:r>
              <a:rPr lang="en-US" sz="2333" dirty="0">
                <a:solidFill>
                  <a:srgbClr val="000000"/>
                </a:solidFill>
                <a:latin typeface="Roboto"/>
                <a:ea typeface="Roboto"/>
                <a:cs typeface="Roboto"/>
                <a:sym typeface="Roboto"/>
              </a:rPr>
              <a:t> om in die </a:t>
            </a:r>
            <a:r>
              <a:rPr lang="en-US" sz="2333" dirty="0" err="1">
                <a:solidFill>
                  <a:srgbClr val="000000"/>
                </a:solidFill>
                <a:latin typeface="Roboto"/>
                <a:ea typeface="Roboto"/>
                <a:cs typeface="Roboto"/>
                <a:sym typeface="Roboto"/>
              </a:rPr>
              <a:t>lydende</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vorm</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passiefvorm</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nie</a:t>
            </a:r>
            <a:r>
              <a:rPr lang="en-US" sz="2333" dirty="0">
                <a:solidFill>
                  <a:srgbClr val="000000"/>
                </a:solidFill>
                <a:latin typeface="Roboto"/>
                <a:ea typeface="Roboto"/>
                <a:cs typeface="Roboto"/>
                <a:sym typeface="Roboto"/>
              </a:rPr>
              <a:t>.</a:t>
            </a:r>
          </a:p>
          <a:p>
            <a:pPr defTabSz="609630">
              <a:lnSpc>
                <a:spcPts val="3267"/>
              </a:lnSpc>
              <a:spcBef>
                <a:spcPct val="0"/>
              </a:spcBef>
            </a:pPr>
            <a:endParaRPr lang="en-US" sz="2333" dirty="0">
              <a:solidFill>
                <a:srgbClr val="000000"/>
              </a:solidFill>
              <a:latin typeface="Roboto"/>
              <a:ea typeface="Roboto"/>
              <a:cs typeface="Roboto"/>
              <a:sym typeface="Roboto"/>
            </a:endParaRPr>
          </a:p>
        </p:txBody>
      </p:sp>
      <p:sp>
        <p:nvSpPr>
          <p:cNvPr id="4" name="Freeform 4"/>
          <p:cNvSpPr/>
          <p:nvPr/>
        </p:nvSpPr>
        <p:spPr>
          <a:xfrm>
            <a:off x="609600" y="2534391"/>
            <a:ext cx="11322409" cy="2788143"/>
          </a:xfrm>
          <a:custGeom>
            <a:avLst/>
            <a:gdLst/>
            <a:ahLst/>
            <a:cxnLst/>
            <a:rect l="l" t="t" r="r" b="b"/>
            <a:pathLst>
              <a:path w="16983613" h="4182215">
                <a:moveTo>
                  <a:pt x="0" y="0"/>
                </a:moveTo>
                <a:lnTo>
                  <a:pt x="16983614" y="0"/>
                </a:lnTo>
                <a:lnTo>
                  <a:pt x="16983614" y="4182215"/>
                </a:lnTo>
                <a:lnTo>
                  <a:pt x="0" y="4182215"/>
                </a:lnTo>
                <a:lnTo>
                  <a:pt x="0" y="0"/>
                </a:lnTo>
                <a:close/>
              </a:path>
            </a:pathLst>
          </a:custGeom>
          <a:blipFill>
            <a:blip r:embed="rId4"/>
            <a:stretch>
              <a:fillRect/>
            </a:stretch>
          </a:blipFill>
        </p:spPr>
      </p:sp>
      <p:sp>
        <p:nvSpPr>
          <p:cNvPr id="5" name="Freeform 5"/>
          <p:cNvSpPr/>
          <p:nvPr/>
        </p:nvSpPr>
        <p:spPr>
          <a:xfrm>
            <a:off x="1389410" y="2681458"/>
            <a:ext cx="862094" cy="894626"/>
          </a:xfrm>
          <a:custGeom>
            <a:avLst/>
            <a:gdLst/>
            <a:ahLst/>
            <a:cxnLst/>
            <a:rect l="l" t="t" r="r" b="b"/>
            <a:pathLst>
              <a:path w="1293141" h="1341939">
                <a:moveTo>
                  <a:pt x="0" y="0"/>
                </a:moveTo>
                <a:lnTo>
                  <a:pt x="1293141" y="0"/>
                </a:lnTo>
                <a:lnTo>
                  <a:pt x="1293141" y="1341938"/>
                </a:lnTo>
                <a:lnTo>
                  <a:pt x="0" y="134193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6" name="AutoShape 6"/>
          <p:cNvSpPr/>
          <p:nvPr/>
        </p:nvSpPr>
        <p:spPr>
          <a:xfrm flipH="1">
            <a:off x="2835464" y="3906304"/>
            <a:ext cx="3584063" cy="563233"/>
          </a:xfrm>
          <a:prstGeom prst="line">
            <a:avLst/>
          </a:prstGeom>
          <a:ln w="38100" cap="flat">
            <a:solidFill>
              <a:srgbClr val="000000"/>
            </a:solidFill>
            <a:prstDash val="solid"/>
            <a:headEnd type="none" w="sm" len="sm"/>
            <a:tailEnd type="arrow" w="med" len="sm"/>
          </a:ln>
        </p:spPr>
      </p:sp>
      <p:sp>
        <p:nvSpPr>
          <p:cNvPr id="7" name="AutoShape 7"/>
          <p:cNvSpPr/>
          <p:nvPr/>
        </p:nvSpPr>
        <p:spPr>
          <a:xfrm>
            <a:off x="2251504" y="3906304"/>
            <a:ext cx="3213811" cy="1103871"/>
          </a:xfrm>
          <a:prstGeom prst="line">
            <a:avLst/>
          </a:prstGeom>
          <a:ln w="38100" cap="flat">
            <a:solidFill>
              <a:srgbClr val="000000"/>
            </a:solidFill>
            <a:prstDash val="solid"/>
            <a:headEnd type="none" w="sm" len="sm"/>
            <a:tailEnd type="arrow" w="med" len="sm"/>
          </a:ln>
        </p:spPr>
      </p:sp>
      <p:sp>
        <p:nvSpPr>
          <p:cNvPr id="8" name="Freeform 8"/>
          <p:cNvSpPr/>
          <p:nvPr/>
        </p:nvSpPr>
        <p:spPr>
          <a:xfrm>
            <a:off x="4911196" y="2511159"/>
            <a:ext cx="1108238" cy="390654"/>
          </a:xfrm>
          <a:custGeom>
            <a:avLst/>
            <a:gdLst/>
            <a:ahLst/>
            <a:cxnLst/>
            <a:rect l="l" t="t" r="r" b="b"/>
            <a:pathLst>
              <a:path w="1662357" h="585981">
                <a:moveTo>
                  <a:pt x="0" y="0"/>
                </a:moveTo>
                <a:lnTo>
                  <a:pt x="1662357" y="0"/>
                </a:lnTo>
                <a:lnTo>
                  <a:pt x="1662357" y="585980"/>
                </a:lnTo>
                <a:lnTo>
                  <a:pt x="0" y="5859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9" name="TextBox 9"/>
          <p:cNvSpPr txBox="1"/>
          <p:nvPr/>
        </p:nvSpPr>
        <p:spPr>
          <a:xfrm>
            <a:off x="685800" y="391372"/>
            <a:ext cx="9024315" cy="511871"/>
          </a:xfrm>
          <a:prstGeom prst="rect">
            <a:avLst/>
          </a:prstGeom>
        </p:spPr>
        <p:txBody>
          <a:bodyPr lIns="0" tIns="0" rIns="0" bIns="0" rtlCol="0" anchor="t">
            <a:spAutoFit/>
          </a:bodyPr>
          <a:lstStyle/>
          <a:p>
            <a:pPr defTabSz="609630">
              <a:lnSpc>
                <a:spcPts val="4293"/>
              </a:lnSpc>
              <a:spcBef>
                <a:spcPct val="0"/>
              </a:spcBef>
            </a:pPr>
            <a:r>
              <a:rPr lang="en-US" sz="3066" b="1" dirty="0" err="1">
                <a:solidFill>
                  <a:srgbClr val="E04543"/>
                </a:solidFill>
                <a:latin typeface="Roboto Bold"/>
                <a:ea typeface="Roboto Bold"/>
                <a:cs typeface="Roboto Bold"/>
                <a:sym typeface="Roboto Bold"/>
              </a:rPr>
              <a:t>Belangrike</a:t>
            </a:r>
            <a:r>
              <a:rPr lang="en-US" sz="3066" b="1" dirty="0">
                <a:solidFill>
                  <a:srgbClr val="E04543"/>
                </a:solidFill>
                <a:latin typeface="Roboto Bold"/>
                <a:ea typeface="Roboto Bold"/>
                <a:cs typeface="Roboto Bold"/>
                <a:sym typeface="Roboto Bold"/>
              </a:rPr>
              <a:t> </a:t>
            </a:r>
            <a:r>
              <a:rPr lang="en-US" sz="3066" b="1" dirty="0" err="1">
                <a:solidFill>
                  <a:srgbClr val="E04543"/>
                </a:solidFill>
                <a:latin typeface="Roboto Bold"/>
                <a:ea typeface="Roboto Bold"/>
                <a:cs typeface="Roboto Bold"/>
                <a:sym typeface="Roboto Bold"/>
              </a:rPr>
              <a:t>opmerking</a:t>
            </a:r>
            <a:r>
              <a:rPr lang="en-US" sz="3066" b="1" dirty="0">
                <a:solidFill>
                  <a:srgbClr val="E04543"/>
                </a:solidFill>
                <a:latin typeface="Roboto Bold"/>
                <a:ea typeface="Roboto Bold"/>
                <a:cs typeface="Roboto Bold"/>
                <a:sym typeface="Roboto Bold"/>
              </a:rPr>
              <a:t> 1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441663-8463-3936-E7F4-76740CAA9321}"/>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FF1B7725-01BC-6F04-2A71-92E470C3D7F6}"/>
              </a:ext>
            </a:extLst>
          </p:cNvPr>
          <p:cNvSpPr/>
          <p:nvPr/>
        </p:nvSpPr>
        <p:spPr>
          <a:xfrm>
            <a:off x="685800" y="6217160"/>
            <a:ext cx="1225549" cy="502475"/>
          </a:xfrm>
          <a:custGeom>
            <a:avLst/>
            <a:gdLst/>
            <a:ahLst/>
            <a:cxnLst/>
            <a:rect l="l" t="t" r="r" b="b"/>
            <a:pathLst>
              <a:path w="1838323" h="753712">
                <a:moveTo>
                  <a:pt x="0" y="0"/>
                </a:moveTo>
                <a:lnTo>
                  <a:pt x="1838323" y="0"/>
                </a:lnTo>
                <a:lnTo>
                  <a:pt x="1838323" y="753712"/>
                </a:lnTo>
                <a:lnTo>
                  <a:pt x="0" y="753712"/>
                </a:lnTo>
                <a:lnTo>
                  <a:pt x="0" y="0"/>
                </a:lnTo>
                <a:close/>
              </a:path>
            </a:pathLst>
          </a:custGeom>
          <a:blipFill>
            <a:blip r:embed="rId3"/>
            <a:stretch>
              <a:fillRect/>
            </a:stretch>
          </a:blipFill>
        </p:spPr>
      </p:sp>
      <p:sp>
        <p:nvSpPr>
          <p:cNvPr id="3" name="TextBox 3">
            <a:extLst>
              <a:ext uri="{FF2B5EF4-FFF2-40B4-BE49-F238E27FC236}">
                <a16:creationId xmlns:a16="http://schemas.microsoft.com/office/drawing/2014/main" id="{003C59F7-64F8-4654-C2FD-A47B93FDB85F}"/>
              </a:ext>
            </a:extLst>
          </p:cNvPr>
          <p:cNvSpPr txBox="1"/>
          <p:nvPr/>
        </p:nvSpPr>
        <p:spPr>
          <a:xfrm>
            <a:off x="409630" y="1673924"/>
            <a:ext cx="10851707" cy="2931380"/>
          </a:xfrm>
          <a:prstGeom prst="rect">
            <a:avLst/>
          </a:prstGeom>
        </p:spPr>
        <p:txBody>
          <a:bodyPr lIns="0" tIns="0" rIns="0" bIns="0" rtlCol="0" anchor="t">
            <a:spAutoFit/>
          </a:bodyPr>
          <a:lstStyle/>
          <a:p>
            <a:pPr marL="503793" lvl="1" indent="-251896" defTabSz="609630">
              <a:lnSpc>
                <a:spcPts val="3267"/>
              </a:lnSpc>
              <a:buFont typeface="Arial"/>
              <a:buChar char="•"/>
            </a:pPr>
            <a:r>
              <a:rPr lang="nl-NL" sz="2333" dirty="0">
                <a:solidFill>
                  <a:srgbClr val="000000"/>
                </a:solidFill>
                <a:latin typeface="Roboto"/>
                <a:ea typeface="Roboto"/>
                <a:cs typeface="Roboto"/>
                <a:sym typeface="Roboto"/>
              </a:rPr>
              <a:t>Dit is verkeerd om die volgende ook te sê: “’n Sin in die lydende vorm begin met die voorwerp en eindig met die onderwerp.”</a:t>
            </a:r>
          </a:p>
          <a:p>
            <a:pPr marL="503793" lvl="1" indent="-251896" defTabSz="609630">
              <a:lnSpc>
                <a:spcPts val="3267"/>
              </a:lnSpc>
              <a:buFont typeface="Arial"/>
              <a:buChar char="•"/>
            </a:pPr>
            <a:r>
              <a:rPr lang="nl-NL" sz="2333" dirty="0">
                <a:solidFill>
                  <a:srgbClr val="000000"/>
                </a:solidFill>
                <a:latin typeface="Roboto"/>
                <a:ea typeface="Roboto"/>
                <a:cs typeface="Roboto"/>
                <a:sym typeface="Roboto"/>
              </a:rPr>
              <a:t>Wat is eerder korrek: “’n Sin in die lydende vorm begin met die </a:t>
            </a:r>
            <a:r>
              <a:rPr lang="nl-NL" sz="2333" b="1" dirty="0">
                <a:solidFill>
                  <a:srgbClr val="000000"/>
                </a:solidFill>
                <a:latin typeface="Roboto"/>
                <a:ea typeface="Roboto"/>
                <a:cs typeface="Roboto"/>
                <a:sym typeface="Roboto"/>
              </a:rPr>
              <a:t>voorwerp van die bedrywende vorm</a:t>
            </a:r>
            <a:r>
              <a:rPr lang="nl-NL" sz="2333" dirty="0">
                <a:solidFill>
                  <a:srgbClr val="000000"/>
                </a:solidFill>
                <a:latin typeface="Roboto"/>
                <a:ea typeface="Roboto"/>
                <a:cs typeface="Roboto"/>
                <a:sym typeface="Roboto"/>
              </a:rPr>
              <a:t>, wat nou die </a:t>
            </a:r>
            <a:r>
              <a:rPr lang="nl-NL" sz="2333" b="1" dirty="0">
                <a:solidFill>
                  <a:srgbClr val="000000"/>
                </a:solidFill>
                <a:latin typeface="Roboto"/>
                <a:ea typeface="Roboto"/>
                <a:cs typeface="Roboto"/>
                <a:sym typeface="Roboto"/>
              </a:rPr>
              <a:t>onderwerp</a:t>
            </a:r>
            <a:r>
              <a:rPr lang="nl-NL" sz="2333" dirty="0">
                <a:solidFill>
                  <a:srgbClr val="000000"/>
                </a:solidFill>
                <a:latin typeface="Roboto"/>
                <a:ea typeface="Roboto"/>
                <a:cs typeface="Roboto"/>
                <a:sym typeface="Roboto"/>
              </a:rPr>
              <a:t> van die sin is, en eindig met die </a:t>
            </a:r>
            <a:r>
              <a:rPr lang="nl-NL" sz="2333" b="1" dirty="0">
                <a:solidFill>
                  <a:srgbClr val="000000"/>
                </a:solidFill>
                <a:latin typeface="Roboto"/>
                <a:ea typeface="Roboto"/>
                <a:cs typeface="Roboto"/>
                <a:sym typeface="Roboto"/>
              </a:rPr>
              <a:t>onderwerp van die bedrywende vorm</a:t>
            </a:r>
            <a:r>
              <a:rPr lang="nl-NL" sz="2333" dirty="0">
                <a:solidFill>
                  <a:srgbClr val="000000"/>
                </a:solidFill>
                <a:latin typeface="Roboto"/>
                <a:ea typeface="Roboto"/>
                <a:cs typeface="Roboto"/>
                <a:sym typeface="Roboto"/>
              </a:rPr>
              <a:t>, wat nou die </a:t>
            </a:r>
            <a:r>
              <a:rPr lang="nl-NL" sz="2333" b="1" dirty="0">
                <a:solidFill>
                  <a:srgbClr val="000000"/>
                </a:solidFill>
                <a:latin typeface="Roboto"/>
                <a:ea typeface="Roboto"/>
                <a:cs typeface="Roboto"/>
                <a:sym typeface="Roboto"/>
              </a:rPr>
              <a:t>bywoordelike bepaling </a:t>
            </a:r>
            <a:r>
              <a:rPr lang="nl-NL" sz="2333" dirty="0">
                <a:solidFill>
                  <a:srgbClr val="000000"/>
                </a:solidFill>
                <a:latin typeface="Roboto"/>
                <a:ea typeface="Roboto"/>
                <a:cs typeface="Roboto"/>
                <a:sym typeface="Roboto"/>
              </a:rPr>
              <a:t>van die sin</a:t>
            </a:r>
            <a:r>
              <a:rPr lang="nl-NL" sz="2333" b="1" dirty="0">
                <a:solidFill>
                  <a:srgbClr val="000000"/>
                </a:solidFill>
                <a:latin typeface="Roboto"/>
                <a:ea typeface="Roboto"/>
                <a:cs typeface="Roboto"/>
                <a:sym typeface="Roboto"/>
              </a:rPr>
              <a:t> </a:t>
            </a:r>
            <a:r>
              <a:rPr lang="nl-NL" sz="2333" dirty="0">
                <a:solidFill>
                  <a:srgbClr val="000000"/>
                </a:solidFill>
                <a:latin typeface="Roboto"/>
                <a:ea typeface="Roboto"/>
                <a:cs typeface="Roboto"/>
                <a:sym typeface="Roboto"/>
              </a:rPr>
              <a:t>is. </a:t>
            </a:r>
          </a:p>
          <a:p>
            <a:pPr defTabSz="609630">
              <a:lnSpc>
                <a:spcPts val="3267"/>
              </a:lnSpc>
              <a:spcBef>
                <a:spcPct val="0"/>
              </a:spcBef>
            </a:pPr>
            <a:endParaRPr lang="en-US" sz="2333" dirty="0">
              <a:solidFill>
                <a:srgbClr val="000000"/>
              </a:solidFill>
              <a:latin typeface="Roboto"/>
              <a:ea typeface="Roboto"/>
              <a:cs typeface="Roboto"/>
              <a:sym typeface="Roboto"/>
            </a:endParaRPr>
          </a:p>
        </p:txBody>
      </p:sp>
      <p:sp>
        <p:nvSpPr>
          <p:cNvPr id="9" name="TextBox 9">
            <a:extLst>
              <a:ext uri="{FF2B5EF4-FFF2-40B4-BE49-F238E27FC236}">
                <a16:creationId xmlns:a16="http://schemas.microsoft.com/office/drawing/2014/main" id="{E459FFF7-4106-26B8-A2C5-ABD5F0A63436}"/>
              </a:ext>
            </a:extLst>
          </p:cNvPr>
          <p:cNvSpPr txBox="1"/>
          <p:nvPr/>
        </p:nvSpPr>
        <p:spPr>
          <a:xfrm>
            <a:off x="685800" y="391372"/>
            <a:ext cx="9024315" cy="511871"/>
          </a:xfrm>
          <a:prstGeom prst="rect">
            <a:avLst/>
          </a:prstGeom>
        </p:spPr>
        <p:txBody>
          <a:bodyPr lIns="0" tIns="0" rIns="0" bIns="0" rtlCol="0" anchor="t">
            <a:spAutoFit/>
          </a:bodyPr>
          <a:lstStyle/>
          <a:p>
            <a:pPr defTabSz="609630">
              <a:lnSpc>
                <a:spcPts val="4293"/>
              </a:lnSpc>
              <a:spcBef>
                <a:spcPct val="0"/>
              </a:spcBef>
            </a:pPr>
            <a:r>
              <a:rPr lang="en-US" sz="3066" b="1" dirty="0" err="1">
                <a:solidFill>
                  <a:srgbClr val="E04543"/>
                </a:solidFill>
                <a:latin typeface="Roboto Bold"/>
                <a:ea typeface="Roboto Bold"/>
                <a:cs typeface="Roboto Bold"/>
                <a:sym typeface="Roboto Bold"/>
              </a:rPr>
              <a:t>Belangrike</a:t>
            </a:r>
            <a:r>
              <a:rPr lang="en-US" sz="3066" b="1" dirty="0">
                <a:solidFill>
                  <a:srgbClr val="E04543"/>
                </a:solidFill>
                <a:latin typeface="Roboto Bold"/>
                <a:ea typeface="Roboto Bold"/>
                <a:cs typeface="Roboto Bold"/>
                <a:sym typeface="Roboto Bold"/>
              </a:rPr>
              <a:t> </a:t>
            </a:r>
            <a:r>
              <a:rPr lang="en-US" sz="3066" b="1" dirty="0" err="1">
                <a:solidFill>
                  <a:srgbClr val="E04543"/>
                </a:solidFill>
                <a:latin typeface="Roboto Bold"/>
                <a:ea typeface="Roboto Bold"/>
                <a:cs typeface="Roboto Bold"/>
                <a:sym typeface="Roboto Bold"/>
              </a:rPr>
              <a:t>opmerking</a:t>
            </a:r>
            <a:r>
              <a:rPr lang="en-US" sz="3066" b="1" dirty="0">
                <a:solidFill>
                  <a:srgbClr val="E04543"/>
                </a:solidFill>
                <a:latin typeface="Roboto Bold"/>
                <a:ea typeface="Roboto Bold"/>
                <a:cs typeface="Roboto Bold"/>
                <a:sym typeface="Roboto Bold"/>
              </a:rPr>
              <a:t> 2</a:t>
            </a:r>
          </a:p>
        </p:txBody>
      </p:sp>
    </p:spTree>
    <p:extLst>
      <p:ext uri="{BB962C8B-B14F-4D97-AF65-F5344CB8AC3E}">
        <p14:creationId xmlns:p14="http://schemas.microsoft.com/office/powerpoint/2010/main" val="1242439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85800" y="6217160"/>
            <a:ext cx="1225549" cy="502475"/>
          </a:xfrm>
          <a:custGeom>
            <a:avLst/>
            <a:gdLst/>
            <a:ahLst/>
            <a:cxnLst/>
            <a:rect l="l" t="t" r="r" b="b"/>
            <a:pathLst>
              <a:path w="1838323" h="753712">
                <a:moveTo>
                  <a:pt x="0" y="0"/>
                </a:moveTo>
                <a:lnTo>
                  <a:pt x="1838323" y="0"/>
                </a:lnTo>
                <a:lnTo>
                  <a:pt x="1838323" y="753712"/>
                </a:lnTo>
                <a:lnTo>
                  <a:pt x="0" y="753712"/>
                </a:lnTo>
                <a:lnTo>
                  <a:pt x="0" y="0"/>
                </a:lnTo>
                <a:close/>
              </a:path>
            </a:pathLst>
          </a:custGeom>
          <a:blipFill>
            <a:blip r:embed="rId3"/>
            <a:stretch>
              <a:fillRect/>
            </a:stretch>
          </a:blipFill>
        </p:spPr>
      </p:sp>
      <p:sp>
        <p:nvSpPr>
          <p:cNvPr id="3" name="Freeform 3"/>
          <p:cNvSpPr/>
          <p:nvPr/>
        </p:nvSpPr>
        <p:spPr>
          <a:xfrm>
            <a:off x="455048" y="1573601"/>
            <a:ext cx="11322409" cy="2788143"/>
          </a:xfrm>
          <a:custGeom>
            <a:avLst/>
            <a:gdLst/>
            <a:ahLst/>
            <a:cxnLst/>
            <a:rect l="l" t="t" r="r" b="b"/>
            <a:pathLst>
              <a:path w="16983613" h="4182215">
                <a:moveTo>
                  <a:pt x="0" y="0"/>
                </a:moveTo>
                <a:lnTo>
                  <a:pt x="16983613" y="0"/>
                </a:lnTo>
                <a:lnTo>
                  <a:pt x="16983613" y="4182215"/>
                </a:lnTo>
                <a:lnTo>
                  <a:pt x="0" y="4182215"/>
                </a:lnTo>
                <a:lnTo>
                  <a:pt x="0" y="0"/>
                </a:lnTo>
                <a:close/>
              </a:path>
            </a:pathLst>
          </a:custGeom>
          <a:blipFill>
            <a:blip r:embed="rId4"/>
            <a:stretch>
              <a:fillRect/>
            </a:stretch>
          </a:blipFill>
        </p:spPr>
      </p:sp>
      <p:sp>
        <p:nvSpPr>
          <p:cNvPr id="4" name="Freeform 4"/>
          <p:cNvSpPr/>
          <p:nvPr/>
        </p:nvSpPr>
        <p:spPr>
          <a:xfrm>
            <a:off x="1298575" y="1626021"/>
            <a:ext cx="862094" cy="894626"/>
          </a:xfrm>
          <a:custGeom>
            <a:avLst/>
            <a:gdLst/>
            <a:ahLst/>
            <a:cxnLst/>
            <a:rect l="l" t="t" r="r" b="b"/>
            <a:pathLst>
              <a:path w="1293141" h="1341939">
                <a:moveTo>
                  <a:pt x="0" y="0"/>
                </a:moveTo>
                <a:lnTo>
                  <a:pt x="1293141" y="0"/>
                </a:lnTo>
                <a:lnTo>
                  <a:pt x="1293141" y="1341938"/>
                </a:lnTo>
                <a:lnTo>
                  <a:pt x="0" y="134193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a:off x="5221694" y="4454956"/>
            <a:ext cx="788670" cy="1314450"/>
          </a:xfrm>
          <a:custGeom>
            <a:avLst/>
            <a:gdLst/>
            <a:ahLst/>
            <a:cxnLst/>
            <a:rect l="l" t="t" r="r" b="b"/>
            <a:pathLst>
              <a:path w="1183005" h="1971675">
                <a:moveTo>
                  <a:pt x="0" y="0"/>
                </a:moveTo>
                <a:lnTo>
                  <a:pt x="1183005" y="0"/>
                </a:lnTo>
                <a:lnTo>
                  <a:pt x="1183005" y="1971675"/>
                </a:lnTo>
                <a:lnTo>
                  <a:pt x="0" y="1971675"/>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6" name="TextBox 6"/>
          <p:cNvSpPr txBox="1"/>
          <p:nvPr/>
        </p:nvSpPr>
        <p:spPr>
          <a:xfrm>
            <a:off x="685800" y="391372"/>
            <a:ext cx="9024315" cy="511871"/>
          </a:xfrm>
          <a:prstGeom prst="rect">
            <a:avLst/>
          </a:prstGeom>
        </p:spPr>
        <p:txBody>
          <a:bodyPr lIns="0" tIns="0" rIns="0" bIns="0" rtlCol="0" anchor="t">
            <a:spAutoFit/>
          </a:bodyPr>
          <a:lstStyle/>
          <a:p>
            <a:pPr defTabSz="609630">
              <a:lnSpc>
                <a:spcPts val="4293"/>
              </a:lnSpc>
              <a:spcBef>
                <a:spcPct val="0"/>
              </a:spcBef>
            </a:pPr>
            <a:r>
              <a:rPr lang="en-US" sz="3066" b="1" dirty="0" err="1">
                <a:solidFill>
                  <a:srgbClr val="E04543"/>
                </a:solidFill>
                <a:latin typeface="Roboto Bold"/>
                <a:ea typeface="Roboto Bold"/>
                <a:cs typeface="Roboto Bold"/>
                <a:sym typeface="Roboto Bold"/>
              </a:rPr>
              <a:t>Belangrike</a:t>
            </a:r>
            <a:r>
              <a:rPr lang="en-US" sz="3066" b="1" dirty="0">
                <a:solidFill>
                  <a:srgbClr val="E04543"/>
                </a:solidFill>
                <a:latin typeface="Roboto Bold"/>
                <a:ea typeface="Roboto Bold"/>
                <a:cs typeface="Roboto Bold"/>
                <a:sym typeface="Roboto Bold"/>
              </a:rPr>
              <a:t> </a:t>
            </a:r>
            <a:r>
              <a:rPr lang="en-US" sz="3066" b="1" dirty="0" err="1">
                <a:solidFill>
                  <a:srgbClr val="E04543"/>
                </a:solidFill>
                <a:latin typeface="Roboto Bold"/>
                <a:ea typeface="Roboto Bold"/>
                <a:cs typeface="Roboto Bold"/>
                <a:sym typeface="Roboto Bold"/>
              </a:rPr>
              <a:t>opmerking</a:t>
            </a:r>
            <a:r>
              <a:rPr lang="en-US" sz="3066" b="1" dirty="0">
                <a:solidFill>
                  <a:srgbClr val="E04543"/>
                </a:solidFill>
                <a:latin typeface="Roboto Bold"/>
                <a:ea typeface="Roboto Bold"/>
                <a:cs typeface="Roboto Bold"/>
                <a:sym typeface="Roboto Bold"/>
              </a:rPr>
              <a:t> 3</a:t>
            </a:r>
          </a:p>
        </p:txBody>
      </p:sp>
      <p:sp>
        <p:nvSpPr>
          <p:cNvPr id="7" name="TextBox 7"/>
          <p:cNvSpPr txBox="1"/>
          <p:nvPr/>
        </p:nvSpPr>
        <p:spPr>
          <a:xfrm>
            <a:off x="1088291" y="3138812"/>
            <a:ext cx="2005055" cy="357470"/>
          </a:xfrm>
          <a:prstGeom prst="rect">
            <a:avLst/>
          </a:prstGeom>
        </p:spPr>
        <p:txBody>
          <a:bodyPr lIns="0" tIns="0" rIns="0" bIns="0" rtlCol="0" anchor="t">
            <a:spAutoFit/>
          </a:bodyPr>
          <a:lstStyle/>
          <a:p>
            <a:pPr algn="ctr" defTabSz="609630">
              <a:lnSpc>
                <a:spcPts val="3011"/>
              </a:lnSpc>
              <a:spcBef>
                <a:spcPct val="0"/>
              </a:spcBef>
            </a:pPr>
            <a:r>
              <a:rPr lang="en-US" sz="2150" b="1">
                <a:solidFill>
                  <a:srgbClr val="000000"/>
                </a:solidFill>
                <a:latin typeface="Roboto Bold"/>
                <a:ea typeface="Roboto Bold"/>
                <a:cs typeface="Roboto Bold"/>
                <a:sym typeface="Roboto Bold"/>
              </a:rPr>
              <a:t>(agent/doener)</a:t>
            </a:r>
          </a:p>
        </p:txBody>
      </p:sp>
      <p:sp>
        <p:nvSpPr>
          <p:cNvPr id="8" name="TextBox 8"/>
          <p:cNvSpPr txBox="1"/>
          <p:nvPr/>
        </p:nvSpPr>
        <p:spPr>
          <a:xfrm>
            <a:off x="5991314" y="3157862"/>
            <a:ext cx="1596296" cy="357470"/>
          </a:xfrm>
          <a:prstGeom prst="rect">
            <a:avLst/>
          </a:prstGeom>
        </p:spPr>
        <p:txBody>
          <a:bodyPr lIns="0" tIns="0" rIns="0" bIns="0" rtlCol="0" anchor="t">
            <a:spAutoFit/>
          </a:bodyPr>
          <a:lstStyle/>
          <a:p>
            <a:pPr algn="ctr" defTabSz="609630">
              <a:lnSpc>
                <a:spcPts val="3011"/>
              </a:lnSpc>
              <a:spcBef>
                <a:spcPct val="0"/>
              </a:spcBef>
            </a:pPr>
            <a:r>
              <a:rPr lang="en-US" sz="2150" b="1">
                <a:solidFill>
                  <a:srgbClr val="000000"/>
                </a:solidFill>
                <a:latin typeface="Roboto Bold"/>
                <a:ea typeface="Roboto Bold"/>
                <a:cs typeface="Roboto Bold"/>
                <a:sym typeface="Roboto Bold"/>
              </a:rPr>
              <a:t>(pasiënt)</a:t>
            </a:r>
          </a:p>
        </p:txBody>
      </p:sp>
      <p:sp>
        <p:nvSpPr>
          <p:cNvPr id="9" name="TextBox 9"/>
          <p:cNvSpPr txBox="1"/>
          <p:nvPr/>
        </p:nvSpPr>
        <p:spPr>
          <a:xfrm>
            <a:off x="918773" y="3911600"/>
            <a:ext cx="1596296" cy="357470"/>
          </a:xfrm>
          <a:prstGeom prst="rect">
            <a:avLst/>
          </a:prstGeom>
        </p:spPr>
        <p:txBody>
          <a:bodyPr lIns="0" tIns="0" rIns="0" bIns="0" rtlCol="0" anchor="t">
            <a:spAutoFit/>
          </a:bodyPr>
          <a:lstStyle/>
          <a:p>
            <a:pPr algn="ctr" defTabSz="609630">
              <a:lnSpc>
                <a:spcPts val="3011"/>
              </a:lnSpc>
              <a:spcBef>
                <a:spcPct val="0"/>
              </a:spcBef>
            </a:pPr>
            <a:r>
              <a:rPr lang="en-US" sz="2150" b="1">
                <a:solidFill>
                  <a:srgbClr val="000000"/>
                </a:solidFill>
                <a:latin typeface="Roboto Bold"/>
                <a:ea typeface="Roboto Bold"/>
                <a:cs typeface="Roboto Bold"/>
                <a:sym typeface="Roboto Bold"/>
              </a:rPr>
              <a:t>(pasiënt)</a:t>
            </a:r>
          </a:p>
        </p:txBody>
      </p:sp>
      <p:sp>
        <p:nvSpPr>
          <p:cNvPr id="10" name="TextBox 10"/>
          <p:cNvSpPr txBox="1"/>
          <p:nvPr/>
        </p:nvSpPr>
        <p:spPr>
          <a:xfrm>
            <a:off x="1981488" y="5945168"/>
            <a:ext cx="7728627" cy="610039"/>
          </a:xfrm>
          <a:prstGeom prst="rect">
            <a:avLst/>
          </a:prstGeom>
        </p:spPr>
        <p:txBody>
          <a:bodyPr lIns="0" tIns="0" rIns="0" bIns="0" rtlCol="0" anchor="t">
            <a:spAutoFit/>
          </a:bodyPr>
          <a:lstStyle/>
          <a:p>
            <a:pPr algn="ctr" defTabSz="609630">
              <a:lnSpc>
                <a:spcPts val="4666"/>
              </a:lnSpc>
            </a:pPr>
            <a:r>
              <a:rPr lang="en-US" sz="4666" b="1" dirty="0">
                <a:solidFill>
                  <a:srgbClr val="E04543"/>
                </a:solidFill>
                <a:latin typeface="Big Shoulders Display Bold"/>
                <a:ea typeface="Big Shoulders Display Bold"/>
                <a:cs typeface="Big Shoulders Display Bold"/>
                <a:sym typeface="Big Shoulders Display Bold"/>
              </a:rPr>
              <a:t>AFGEGRADEER</a:t>
            </a:r>
          </a:p>
        </p:txBody>
      </p:sp>
      <p:sp>
        <p:nvSpPr>
          <p:cNvPr id="11" name="TextBox 11"/>
          <p:cNvSpPr txBox="1"/>
          <p:nvPr/>
        </p:nvSpPr>
        <p:spPr>
          <a:xfrm>
            <a:off x="4658711" y="3949700"/>
            <a:ext cx="2005055" cy="357470"/>
          </a:xfrm>
          <a:prstGeom prst="rect">
            <a:avLst/>
          </a:prstGeom>
        </p:spPr>
        <p:txBody>
          <a:bodyPr lIns="0" tIns="0" rIns="0" bIns="0" rtlCol="0" anchor="t">
            <a:spAutoFit/>
          </a:bodyPr>
          <a:lstStyle/>
          <a:p>
            <a:pPr algn="ctr" defTabSz="609630">
              <a:lnSpc>
                <a:spcPts val="3011"/>
              </a:lnSpc>
              <a:spcBef>
                <a:spcPct val="0"/>
              </a:spcBef>
            </a:pPr>
            <a:r>
              <a:rPr lang="en-US" sz="2150" b="1">
                <a:solidFill>
                  <a:srgbClr val="000000"/>
                </a:solidFill>
                <a:latin typeface="Roboto Bold"/>
                <a:ea typeface="Roboto Bold"/>
                <a:cs typeface="Roboto Bold"/>
                <a:sym typeface="Roboto Bold"/>
              </a:rPr>
              <a:t>(agent/doener)</a:t>
            </a:r>
          </a:p>
        </p:txBody>
      </p:sp>
      <p:sp>
        <p:nvSpPr>
          <p:cNvPr id="12" name="AutoShape 7">
            <a:extLst>
              <a:ext uri="{FF2B5EF4-FFF2-40B4-BE49-F238E27FC236}">
                <a16:creationId xmlns:a16="http://schemas.microsoft.com/office/drawing/2014/main" id="{F85881BD-B0A9-A064-D6DF-C146077DF1C1}"/>
              </a:ext>
            </a:extLst>
          </p:cNvPr>
          <p:cNvSpPr/>
          <p:nvPr/>
        </p:nvSpPr>
        <p:spPr>
          <a:xfrm>
            <a:off x="2160669" y="2911588"/>
            <a:ext cx="2817731" cy="822213"/>
          </a:xfrm>
          <a:prstGeom prst="line">
            <a:avLst/>
          </a:prstGeom>
          <a:ln w="38100" cap="flat">
            <a:solidFill>
              <a:srgbClr val="000000"/>
            </a:solidFill>
            <a:prstDash val="solid"/>
            <a:headEnd type="none" w="sm" len="sm"/>
            <a:tailEnd type="arrow" w="med"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C4545D4A-0A34-554D-8543-634BE1BCD487}"/>
              </a:ext>
            </a:extLst>
          </p:cNvPr>
          <p:cNvPicPr>
            <a:picLocks noChangeAspect="1"/>
          </p:cNvPicPr>
          <p:nvPr/>
        </p:nvPicPr>
        <p:blipFill>
          <a:blip r:embed="rId3"/>
          <a:stretch>
            <a:fillRect/>
          </a:stretch>
        </p:blipFill>
        <p:spPr>
          <a:xfrm>
            <a:off x="346906" y="1140087"/>
            <a:ext cx="10812384" cy="5020376"/>
          </a:xfrm>
          <a:prstGeom prst="rect">
            <a:avLst/>
          </a:prstGeom>
        </p:spPr>
      </p:pic>
      <p:sp>
        <p:nvSpPr>
          <p:cNvPr id="2" name="Freeform 2"/>
          <p:cNvSpPr/>
          <p:nvPr/>
        </p:nvSpPr>
        <p:spPr>
          <a:xfrm>
            <a:off x="73026" y="6158027"/>
            <a:ext cx="1225549" cy="502475"/>
          </a:xfrm>
          <a:custGeom>
            <a:avLst/>
            <a:gdLst/>
            <a:ahLst/>
            <a:cxnLst/>
            <a:rect l="l" t="t" r="r" b="b"/>
            <a:pathLst>
              <a:path w="1838323" h="753712">
                <a:moveTo>
                  <a:pt x="0" y="0"/>
                </a:moveTo>
                <a:lnTo>
                  <a:pt x="1838324" y="0"/>
                </a:lnTo>
                <a:lnTo>
                  <a:pt x="1838324" y="753713"/>
                </a:lnTo>
                <a:lnTo>
                  <a:pt x="0" y="753713"/>
                </a:lnTo>
                <a:lnTo>
                  <a:pt x="0" y="0"/>
                </a:lnTo>
                <a:close/>
              </a:path>
            </a:pathLst>
          </a:custGeom>
          <a:blipFill>
            <a:blip r:embed="rId4"/>
            <a:stretch>
              <a:fillRect/>
            </a:stretch>
          </a:blipFill>
        </p:spPr>
      </p:sp>
      <p:sp>
        <p:nvSpPr>
          <p:cNvPr id="4" name="Freeform 4"/>
          <p:cNvSpPr/>
          <p:nvPr/>
        </p:nvSpPr>
        <p:spPr>
          <a:xfrm>
            <a:off x="1661048" y="1293798"/>
            <a:ext cx="862094" cy="894626"/>
          </a:xfrm>
          <a:custGeom>
            <a:avLst/>
            <a:gdLst/>
            <a:ahLst/>
            <a:cxnLst/>
            <a:rect l="l" t="t" r="r" b="b"/>
            <a:pathLst>
              <a:path w="1293141" h="1341939">
                <a:moveTo>
                  <a:pt x="0" y="0"/>
                </a:moveTo>
                <a:lnTo>
                  <a:pt x="1293141" y="0"/>
                </a:lnTo>
                <a:lnTo>
                  <a:pt x="1293141" y="1341939"/>
                </a:lnTo>
                <a:lnTo>
                  <a:pt x="0" y="134193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a:off x="2746842" y="4292600"/>
            <a:ext cx="601277" cy="211950"/>
          </a:xfrm>
          <a:custGeom>
            <a:avLst/>
            <a:gdLst/>
            <a:ahLst/>
            <a:cxnLst/>
            <a:rect l="l" t="t" r="r" b="b"/>
            <a:pathLst>
              <a:path w="901915" h="317925">
                <a:moveTo>
                  <a:pt x="0" y="0"/>
                </a:moveTo>
                <a:lnTo>
                  <a:pt x="901915" y="0"/>
                </a:lnTo>
                <a:lnTo>
                  <a:pt x="901915" y="317925"/>
                </a:lnTo>
                <a:lnTo>
                  <a:pt x="0" y="317925"/>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6" name="Freeform 6"/>
          <p:cNvSpPr/>
          <p:nvPr/>
        </p:nvSpPr>
        <p:spPr>
          <a:xfrm>
            <a:off x="3177341" y="3022600"/>
            <a:ext cx="554119" cy="263864"/>
          </a:xfrm>
          <a:custGeom>
            <a:avLst/>
            <a:gdLst/>
            <a:ahLst/>
            <a:cxnLst/>
            <a:rect l="l" t="t" r="r" b="b"/>
            <a:pathLst>
              <a:path w="831178" h="292990">
                <a:moveTo>
                  <a:pt x="0" y="0"/>
                </a:moveTo>
                <a:lnTo>
                  <a:pt x="831178" y="0"/>
                </a:lnTo>
                <a:lnTo>
                  <a:pt x="831178" y="292990"/>
                </a:lnTo>
                <a:lnTo>
                  <a:pt x="0" y="29299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8" name="Freeform 8"/>
          <p:cNvSpPr/>
          <p:nvPr/>
        </p:nvSpPr>
        <p:spPr>
          <a:xfrm>
            <a:off x="8664230" y="4292600"/>
            <a:ext cx="942983" cy="332401"/>
          </a:xfrm>
          <a:custGeom>
            <a:avLst/>
            <a:gdLst/>
            <a:ahLst/>
            <a:cxnLst/>
            <a:rect l="l" t="t" r="r" b="b"/>
            <a:pathLst>
              <a:path w="1414475" h="498602">
                <a:moveTo>
                  <a:pt x="0" y="0"/>
                </a:moveTo>
                <a:lnTo>
                  <a:pt x="1414475" y="0"/>
                </a:lnTo>
                <a:lnTo>
                  <a:pt x="1414475" y="498603"/>
                </a:lnTo>
                <a:lnTo>
                  <a:pt x="0" y="49860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pPr defTabSz="609630"/>
            <a:endParaRPr lang="af-ZA" sz="1200" dirty="0">
              <a:solidFill>
                <a:prstClr val="black"/>
              </a:solidFill>
              <a:latin typeface="Calibri"/>
            </a:endParaRPr>
          </a:p>
        </p:txBody>
      </p:sp>
      <p:sp>
        <p:nvSpPr>
          <p:cNvPr id="9" name="TextBox 9"/>
          <p:cNvSpPr txBox="1"/>
          <p:nvPr/>
        </p:nvSpPr>
        <p:spPr>
          <a:xfrm>
            <a:off x="289146" y="255290"/>
            <a:ext cx="9024315" cy="511871"/>
          </a:xfrm>
          <a:prstGeom prst="rect">
            <a:avLst/>
          </a:prstGeom>
        </p:spPr>
        <p:txBody>
          <a:bodyPr lIns="0" tIns="0" rIns="0" bIns="0" rtlCol="0" anchor="t">
            <a:spAutoFit/>
          </a:bodyPr>
          <a:lstStyle/>
          <a:p>
            <a:pPr defTabSz="609630">
              <a:lnSpc>
                <a:spcPts val="4293"/>
              </a:lnSpc>
              <a:spcBef>
                <a:spcPct val="0"/>
              </a:spcBef>
            </a:pPr>
            <a:r>
              <a:rPr lang="en-US" sz="3066" b="1" dirty="0">
                <a:solidFill>
                  <a:srgbClr val="E04543"/>
                </a:solidFill>
                <a:latin typeface="Roboto Bold"/>
                <a:ea typeface="Roboto Bold"/>
                <a:cs typeface="Roboto Bold"/>
                <a:sym typeface="Roboto Bold"/>
              </a:rPr>
              <a:t>Die </a:t>
            </a:r>
            <a:r>
              <a:rPr lang="en-US" sz="3066" b="1" dirty="0" err="1">
                <a:solidFill>
                  <a:srgbClr val="E04543"/>
                </a:solidFill>
                <a:latin typeface="Roboto Bold"/>
                <a:ea typeface="Roboto Bold"/>
                <a:cs typeface="Roboto Bold"/>
                <a:sym typeface="Roboto Bold"/>
              </a:rPr>
              <a:t>struktuur</a:t>
            </a:r>
            <a:r>
              <a:rPr lang="en-US" sz="3066" b="1" dirty="0">
                <a:solidFill>
                  <a:srgbClr val="E04543"/>
                </a:solidFill>
                <a:latin typeface="Roboto Bold"/>
                <a:ea typeface="Roboto Bold"/>
                <a:cs typeface="Roboto Bold"/>
                <a:sym typeface="Roboto Bold"/>
              </a:rPr>
              <a:t> van die </a:t>
            </a:r>
            <a:r>
              <a:rPr lang="en-US" sz="3066" b="1" dirty="0" err="1">
                <a:solidFill>
                  <a:srgbClr val="E04543"/>
                </a:solidFill>
                <a:latin typeface="Roboto Bold"/>
                <a:ea typeface="Roboto Bold"/>
                <a:cs typeface="Roboto Bold"/>
                <a:sym typeface="Roboto Bold"/>
              </a:rPr>
              <a:t>lydende</a:t>
            </a:r>
            <a:r>
              <a:rPr lang="en-US" sz="3066" b="1" dirty="0">
                <a:solidFill>
                  <a:srgbClr val="E04543"/>
                </a:solidFill>
                <a:latin typeface="Roboto Bold"/>
                <a:ea typeface="Roboto Bold"/>
                <a:cs typeface="Roboto Bold"/>
                <a:sym typeface="Roboto Bold"/>
              </a:rPr>
              <a:t> </a:t>
            </a:r>
            <a:r>
              <a:rPr lang="en-US" sz="3066" b="1" dirty="0" err="1">
                <a:solidFill>
                  <a:srgbClr val="E04543"/>
                </a:solidFill>
                <a:latin typeface="Roboto Bold"/>
                <a:ea typeface="Roboto Bold"/>
                <a:cs typeface="Roboto Bold"/>
                <a:sym typeface="Roboto Bold"/>
              </a:rPr>
              <a:t>vorm</a:t>
            </a:r>
            <a:endParaRPr lang="en-US" sz="3066" b="1" dirty="0">
              <a:solidFill>
                <a:srgbClr val="E04543"/>
              </a:solidFill>
              <a:latin typeface="Roboto Bold"/>
              <a:ea typeface="Roboto Bold"/>
              <a:cs typeface="Roboto Bold"/>
              <a:sym typeface="Roboto Bold"/>
            </a:endParaRPr>
          </a:p>
        </p:txBody>
      </p:sp>
      <p:sp>
        <p:nvSpPr>
          <p:cNvPr id="10" name="TextBox 10"/>
          <p:cNvSpPr txBox="1"/>
          <p:nvPr/>
        </p:nvSpPr>
        <p:spPr>
          <a:xfrm>
            <a:off x="8737600" y="2979538"/>
            <a:ext cx="869613" cy="273088"/>
          </a:xfrm>
          <a:prstGeom prst="rect">
            <a:avLst/>
          </a:prstGeom>
        </p:spPr>
        <p:txBody>
          <a:bodyPr lIns="0" tIns="0" rIns="0" bIns="0" rtlCol="0" anchor="t">
            <a:spAutoFit/>
          </a:bodyPr>
          <a:lstStyle/>
          <a:p>
            <a:pPr algn="ctr" defTabSz="609630">
              <a:lnSpc>
                <a:spcPts val="2264"/>
              </a:lnSpc>
              <a:spcBef>
                <a:spcPct val="0"/>
              </a:spcBef>
            </a:pPr>
            <a:r>
              <a:rPr lang="en-US" sz="1617" b="1" dirty="0" err="1">
                <a:solidFill>
                  <a:srgbClr val="E04543"/>
                </a:solidFill>
                <a:latin typeface="Roboto Bold"/>
                <a:ea typeface="Roboto Bold"/>
                <a:cs typeface="Roboto Bold"/>
                <a:sym typeface="Roboto Bold"/>
              </a:rPr>
              <a:t>ge</a:t>
            </a:r>
            <a:endParaRPr lang="en-US" sz="1617" b="1" dirty="0">
              <a:solidFill>
                <a:srgbClr val="E04543"/>
              </a:solidFill>
              <a:latin typeface="Roboto Bold"/>
              <a:ea typeface="Roboto Bold"/>
              <a:cs typeface="Roboto Bold"/>
              <a:sym typeface="Roboto Bold"/>
            </a:endParaRPr>
          </a:p>
        </p:txBody>
      </p:sp>
      <p:sp>
        <p:nvSpPr>
          <p:cNvPr id="12" name="TextBox 12"/>
          <p:cNvSpPr txBox="1"/>
          <p:nvPr/>
        </p:nvSpPr>
        <p:spPr>
          <a:xfrm>
            <a:off x="8855411" y="5294312"/>
            <a:ext cx="869613" cy="273088"/>
          </a:xfrm>
          <a:prstGeom prst="rect">
            <a:avLst/>
          </a:prstGeom>
        </p:spPr>
        <p:txBody>
          <a:bodyPr lIns="0" tIns="0" rIns="0" bIns="0" rtlCol="0" anchor="t">
            <a:spAutoFit/>
          </a:bodyPr>
          <a:lstStyle/>
          <a:p>
            <a:pPr algn="ctr" defTabSz="609630">
              <a:lnSpc>
                <a:spcPts val="2264"/>
              </a:lnSpc>
              <a:spcBef>
                <a:spcPct val="0"/>
              </a:spcBef>
            </a:pPr>
            <a:r>
              <a:rPr lang="en-US" sz="1617" b="1" dirty="0" err="1">
                <a:solidFill>
                  <a:srgbClr val="E04543"/>
                </a:solidFill>
                <a:latin typeface="Roboto Bold"/>
                <a:ea typeface="Roboto Bold"/>
                <a:cs typeface="Roboto Bold"/>
                <a:sym typeface="Roboto Bold"/>
              </a:rPr>
              <a:t>ge</a:t>
            </a:r>
            <a:endParaRPr lang="en-US" sz="1617" b="1" dirty="0">
              <a:solidFill>
                <a:srgbClr val="E04543"/>
              </a:solidFill>
              <a:latin typeface="Roboto Bold"/>
              <a:ea typeface="Roboto Bold"/>
              <a:cs typeface="Roboto Bold"/>
              <a:sym typeface="Roboto Bold"/>
            </a:endParaRPr>
          </a:p>
        </p:txBody>
      </p:sp>
      <p:sp>
        <p:nvSpPr>
          <p:cNvPr id="13" name="TextBox 13"/>
          <p:cNvSpPr txBox="1"/>
          <p:nvPr/>
        </p:nvSpPr>
        <p:spPr>
          <a:xfrm>
            <a:off x="10255587" y="5330626"/>
            <a:ext cx="869613" cy="273088"/>
          </a:xfrm>
          <a:prstGeom prst="rect">
            <a:avLst/>
          </a:prstGeom>
        </p:spPr>
        <p:txBody>
          <a:bodyPr lIns="0" tIns="0" rIns="0" bIns="0" rtlCol="0" anchor="t">
            <a:spAutoFit/>
          </a:bodyPr>
          <a:lstStyle/>
          <a:p>
            <a:pPr algn="ctr" defTabSz="609630">
              <a:lnSpc>
                <a:spcPts val="2264"/>
              </a:lnSpc>
              <a:spcBef>
                <a:spcPct val="0"/>
              </a:spcBef>
            </a:pPr>
            <a:r>
              <a:rPr lang="en-US" sz="1617" b="1" dirty="0">
                <a:solidFill>
                  <a:srgbClr val="E04543"/>
                </a:solidFill>
                <a:latin typeface="Roboto Bold"/>
                <a:ea typeface="Roboto Bold"/>
                <a:cs typeface="Roboto Bold"/>
                <a:sym typeface="Roboto Bold"/>
              </a:rPr>
              <a:t>word</a:t>
            </a:r>
          </a:p>
        </p:txBody>
      </p:sp>
      <p:sp>
        <p:nvSpPr>
          <p:cNvPr id="14" name="Freeform 5">
            <a:extLst>
              <a:ext uri="{FF2B5EF4-FFF2-40B4-BE49-F238E27FC236}">
                <a16:creationId xmlns:a16="http://schemas.microsoft.com/office/drawing/2014/main" id="{86E0FDAE-74C9-AA49-C216-4913218131B0}"/>
              </a:ext>
            </a:extLst>
          </p:cNvPr>
          <p:cNvSpPr/>
          <p:nvPr/>
        </p:nvSpPr>
        <p:spPr>
          <a:xfrm flipV="1">
            <a:off x="3148765" y="5052816"/>
            <a:ext cx="226259" cy="320674"/>
          </a:xfrm>
          <a:custGeom>
            <a:avLst/>
            <a:gdLst/>
            <a:ahLst/>
            <a:cxnLst/>
            <a:rect l="l" t="t" r="r" b="b"/>
            <a:pathLst>
              <a:path w="1183005" h="1971675">
                <a:moveTo>
                  <a:pt x="0" y="0"/>
                </a:moveTo>
                <a:lnTo>
                  <a:pt x="1183005" y="0"/>
                </a:lnTo>
                <a:lnTo>
                  <a:pt x="1183005" y="1971675"/>
                </a:lnTo>
                <a:lnTo>
                  <a:pt x="0" y="1971675"/>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3" name="TextBox 13">
            <a:extLst>
              <a:ext uri="{FF2B5EF4-FFF2-40B4-BE49-F238E27FC236}">
                <a16:creationId xmlns:a16="http://schemas.microsoft.com/office/drawing/2014/main" id="{CDC58E77-CAA2-5F2D-DA73-B6701B6740BF}"/>
              </a:ext>
            </a:extLst>
          </p:cNvPr>
          <p:cNvSpPr txBox="1"/>
          <p:nvPr/>
        </p:nvSpPr>
        <p:spPr>
          <a:xfrm>
            <a:off x="2861847" y="5373490"/>
            <a:ext cx="869613" cy="273088"/>
          </a:xfrm>
          <a:prstGeom prst="rect">
            <a:avLst/>
          </a:prstGeom>
        </p:spPr>
        <p:txBody>
          <a:bodyPr lIns="0" tIns="0" rIns="0" bIns="0" rtlCol="0" anchor="t">
            <a:spAutoFit/>
          </a:bodyPr>
          <a:lstStyle/>
          <a:p>
            <a:pPr algn="ctr" defTabSz="609630">
              <a:lnSpc>
                <a:spcPts val="2264"/>
              </a:lnSpc>
              <a:spcBef>
                <a:spcPct val="0"/>
              </a:spcBef>
            </a:pPr>
            <a:r>
              <a:rPr lang="en-US" sz="1617" b="1" dirty="0" err="1">
                <a:solidFill>
                  <a:srgbClr val="E04543"/>
                </a:solidFill>
                <a:latin typeface="Roboto Bold"/>
                <a:ea typeface="Roboto Bold"/>
                <a:cs typeface="Roboto Bold"/>
                <a:sym typeface="Roboto Bold"/>
              </a:rPr>
              <a:t>moet</a:t>
            </a:r>
            <a:endParaRPr lang="en-US" sz="1617" b="1" dirty="0">
              <a:solidFill>
                <a:srgbClr val="E04543"/>
              </a:solidFill>
              <a:latin typeface="Roboto Bold"/>
              <a:ea typeface="Roboto Bold"/>
              <a:cs typeface="Roboto Bold"/>
              <a:sym typeface="Roboto Bo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2" grpId="0"/>
      <p:bldP spid="13" grpId="0"/>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0802590" y="183325"/>
            <a:ext cx="1225549" cy="502475"/>
          </a:xfrm>
          <a:custGeom>
            <a:avLst/>
            <a:gdLst/>
            <a:ahLst/>
            <a:cxnLst/>
            <a:rect l="l" t="t" r="r" b="b"/>
            <a:pathLst>
              <a:path w="1838323" h="753712">
                <a:moveTo>
                  <a:pt x="0" y="0"/>
                </a:moveTo>
                <a:lnTo>
                  <a:pt x="1838324" y="0"/>
                </a:lnTo>
                <a:lnTo>
                  <a:pt x="1838324" y="753712"/>
                </a:lnTo>
                <a:lnTo>
                  <a:pt x="0" y="753712"/>
                </a:lnTo>
                <a:lnTo>
                  <a:pt x="0" y="0"/>
                </a:lnTo>
                <a:close/>
              </a:path>
            </a:pathLst>
          </a:custGeom>
          <a:blipFill>
            <a:blip r:embed="rId3"/>
            <a:stretch>
              <a:fillRect/>
            </a:stretch>
          </a:blipFill>
        </p:spPr>
      </p:sp>
      <p:sp>
        <p:nvSpPr>
          <p:cNvPr id="3" name="TextBox 3"/>
          <p:cNvSpPr txBox="1"/>
          <p:nvPr/>
        </p:nvSpPr>
        <p:spPr>
          <a:xfrm>
            <a:off x="685800" y="391372"/>
            <a:ext cx="9902390" cy="511871"/>
          </a:xfrm>
          <a:prstGeom prst="rect">
            <a:avLst/>
          </a:prstGeom>
        </p:spPr>
        <p:txBody>
          <a:bodyPr lIns="0" tIns="0" rIns="0" bIns="0" rtlCol="0" anchor="t">
            <a:spAutoFit/>
          </a:bodyPr>
          <a:lstStyle/>
          <a:p>
            <a:pPr defTabSz="609630">
              <a:lnSpc>
                <a:spcPts val="4293"/>
              </a:lnSpc>
              <a:spcBef>
                <a:spcPct val="0"/>
              </a:spcBef>
            </a:pPr>
            <a:r>
              <a:rPr lang="en-US" sz="3066" b="1">
                <a:solidFill>
                  <a:srgbClr val="E04543"/>
                </a:solidFill>
                <a:latin typeface="Roboto Bold"/>
                <a:ea typeface="Roboto Bold"/>
                <a:cs typeface="Roboto Bold"/>
                <a:sym typeface="Roboto Bold"/>
              </a:rPr>
              <a:t>Bykomende redes vir die gebruik van die lydende vorm</a:t>
            </a:r>
          </a:p>
        </p:txBody>
      </p:sp>
      <p:sp>
        <p:nvSpPr>
          <p:cNvPr id="4" name="TextBox 4"/>
          <p:cNvSpPr txBox="1"/>
          <p:nvPr/>
        </p:nvSpPr>
        <p:spPr>
          <a:xfrm>
            <a:off x="563657" y="996091"/>
            <a:ext cx="10851707" cy="4624151"/>
          </a:xfrm>
          <a:prstGeom prst="rect">
            <a:avLst/>
          </a:prstGeom>
        </p:spPr>
        <p:txBody>
          <a:bodyPr lIns="0" tIns="0" rIns="0" bIns="0" rtlCol="0" anchor="t">
            <a:spAutoFit/>
          </a:bodyPr>
          <a:lstStyle/>
          <a:p>
            <a:pPr marL="503793" lvl="1" indent="-251896" defTabSz="609630">
              <a:lnSpc>
                <a:spcPts val="3267"/>
              </a:lnSpc>
              <a:buFont typeface="Arial"/>
              <a:buChar char="•"/>
            </a:pPr>
            <a:r>
              <a:rPr lang="en-US" sz="2333" dirty="0" err="1">
                <a:solidFill>
                  <a:srgbClr val="000000"/>
                </a:solidFill>
                <a:latin typeface="Roboto"/>
                <a:ea typeface="Roboto"/>
                <a:cs typeface="Roboto"/>
                <a:sym typeface="Roboto"/>
              </a:rPr>
              <a:t>Wanneer</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jy</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nié</a:t>
            </a:r>
            <a:r>
              <a:rPr lang="en-US" sz="2333" dirty="0">
                <a:solidFill>
                  <a:srgbClr val="000000"/>
                </a:solidFill>
                <a:latin typeface="Roboto"/>
                <a:ea typeface="Roboto"/>
                <a:cs typeface="Roboto"/>
                <a:sym typeface="Roboto"/>
              </a:rPr>
              <a:t> die </a:t>
            </a:r>
            <a:r>
              <a:rPr lang="en-US" sz="2333" dirty="0" err="1">
                <a:solidFill>
                  <a:srgbClr val="000000"/>
                </a:solidFill>
                <a:latin typeface="Roboto"/>
                <a:ea typeface="Roboto"/>
                <a:cs typeface="Roboto"/>
                <a:sym typeface="Roboto"/>
              </a:rPr>
              <a:t>doener</a:t>
            </a:r>
            <a:r>
              <a:rPr lang="en-US" sz="2333" dirty="0">
                <a:solidFill>
                  <a:srgbClr val="000000"/>
                </a:solidFill>
                <a:latin typeface="Roboto"/>
                <a:ea typeface="Roboto"/>
                <a:cs typeface="Roboto"/>
                <a:sym typeface="Roboto"/>
              </a:rPr>
              <a:t>/agent </a:t>
            </a:r>
            <a:r>
              <a:rPr lang="en-US" sz="2333" dirty="0" err="1">
                <a:solidFill>
                  <a:srgbClr val="000000"/>
                </a:solidFill>
                <a:latin typeface="Roboto"/>
                <a:ea typeface="Roboto"/>
                <a:cs typeface="Roboto"/>
                <a:sym typeface="Roboto"/>
              </a:rPr>
              <a:t>kan</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identifiseer</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nie</a:t>
            </a:r>
            <a:r>
              <a:rPr lang="en-US" sz="2333" dirty="0">
                <a:solidFill>
                  <a:srgbClr val="000000"/>
                </a:solidFill>
                <a:latin typeface="Roboto"/>
                <a:ea typeface="Roboto"/>
                <a:cs typeface="Roboto"/>
                <a:sym typeface="Roboto"/>
              </a:rPr>
              <a:t>. Jy </a:t>
            </a:r>
            <a:r>
              <a:rPr lang="en-US" sz="2333" dirty="0" err="1">
                <a:solidFill>
                  <a:srgbClr val="000000"/>
                </a:solidFill>
                <a:latin typeface="Roboto"/>
                <a:ea typeface="Roboto"/>
                <a:cs typeface="Roboto"/>
                <a:sym typeface="Roboto"/>
              </a:rPr>
              <a:t>kan</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nie</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sê</a:t>
            </a:r>
            <a:r>
              <a:rPr lang="en-US" sz="2333" dirty="0">
                <a:solidFill>
                  <a:srgbClr val="000000"/>
                </a:solidFill>
                <a:latin typeface="Roboto"/>
                <a:ea typeface="Roboto"/>
                <a:cs typeface="Roboto"/>
                <a:sym typeface="Roboto"/>
              </a:rPr>
              <a:t> </a:t>
            </a:r>
            <a:r>
              <a:rPr lang="en-US" sz="2333" dirty="0">
                <a:solidFill>
                  <a:srgbClr val="1D91C2"/>
                </a:solidFill>
                <a:latin typeface="Roboto"/>
                <a:ea typeface="Roboto"/>
                <a:cs typeface="Roboto"/>
                <a:sym typeface="Roboto"/>
              </a:rPr>
              <a:t>X het my </a:t>
            </a:r>
            <a:r>
              <a:rPr lang="en-US" sz="2333" dirty="0" err="1">
                <a:solidFill>
                  <a:srgbClr val="1D91C2"/>
                </a:solidFill>
                <a:latin typeface="Roboto"/>
                <a:ea typeface="Roboto"/>
                <a:cs typeface="Roboto"/>
                <a:sym typeface="Roboto"/>
              </a:rPr>
              <a:t>ruit</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gebreek</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nie</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Daarom</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gebruik</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jy</a:t>
            </a:r>
            <a:r>
              <a:rPr lang="en-US" sz="2333" dirty="0">
                <a:solidFill>
                  <a:srgbClr val="000000"/>
                </a:solidFill>
                <a:latin typeface="Roboto"/>
                <a:ea typeface="Roboto"/>
                <a:cs typeface="Roboto"/>
                <a:sym typeface="Roboto"/>
              </a:rPr>
              <a:t> die </a:t>
            </a:r>
            <a:r>
              <a:rPr lang="en-US" sz="2333" dirty="0" err="1">
                <a:solidFill>
                  <a:srgbClr val="000000"/>
                </a:solidFill>
                <a:latin typeface="Roboto"/>
                <a:ea typeface="Roboto"/>
                <a:cs typeface="Roboto"/>
                <a:sym typeface="Roboto"/>
              </a:rPr>
              <a:t>lydende</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vorm</a:t>
            </a:r>
            <a:r>
              <a:rPr lang="en-US" sz="2333" dirty="0">
                <a:solidFill>
                  <a:srgbClr val="000000"/>
                </a:solidFill>
                <a:latin typeface="Roboto"/>
                <a:ea typeface="Roboto"/>
                <a:cs typeface="Roboto"/>
                <a:sym typeface="Roboto"/>
              </a:rPr>
              <a:t>: </a:t>
            </a:r>
            <a:r>
              <a:rPr lang="en-US" sz="2333" dirty="0">
                <a:solidFill>
                  <a:srgbClr val="1D91C2"/>
                </a:solidFill>
                <a:latin typeface="Roboto"/>
                <a:ea typeface="Roboto"/>
                <a:cs typeface="Roboto"/>
                <a:sym typeface="Roboto"/>
              </a:rPr>
              <a:t>My </a:t>
            </a:r>
            <a:r>
              <a:rPr lang="en-US" sz="2333" dirty="0" err="1">
                <a:solidFill>
                  <a:srgbClr val="1D91C2"/>
                </a:solidFill>
                <a:latin typeface="Roboto"/>
                <a:ea typeface="Roboto"/>
                <a:cs typeface="Roboto"/>
                <a:sym typeface="Roboto"/>
              </a:rPr>
              <a:t>ruit</a:t>
            </a:r>
            <a:r>
              <a:rPr lang="en-US" sz="2333" dirty="0">
                <a:solidFill>
                  <a:srgbClr val="1D91C2"/>
                </a:solidFill>
                <a:latin typeface="Roboto"/>
                <a:ea typeface="Roboto"/>
                <a:cs typeface="Roboto"/>
                <a:sym typeface="Roboto"/>
              </a:rPr>
              <a:t> is </a:t>
            </a:r>
            <a:r>
              <a:rPr lang="en-US" sz="2333" dirty="0" err="1">
                <a:solidFill>
                  <a:srgbClr val="1D91C2"/>
                </a:solidFill>
                <a:latin typeface="Roboto"/>
                <a:ea typeface="Roboto"/>
                <a:cs typeface="Roboto"/>
                <a:sym typeface="Roboto"/>
              </a:rPr>
              <a:t>gebreek</a:t>
            </a:r>
            <a:r>
              <a:rPr lang="en-US" sz="2333" dirty="0">
                <a:solidFill>
                  <a:srgbClr val="000000"/>
                </a:solidFill>
                <a:latin typeface="Roboto"/>
                <a:ea typeface="Roboto"/>
                <a:cs typeface="Roboto"/>
                <a:sym typeface="Roboto"/>
              </a:rPr>
              <a:t>.</a:t>
            </a:r>
          </a:p>
          <a:p>
            <a:pPr marL="503793" lvl="1" indent="-251896" defTabSz="609630">
              <a:lnSpc>
                <a:spcPts val="3267"/>
              </a:lnSpc>
              <a:buFont typeface="Arial"/>
              <a:buChar char="•"/>
            </a:pPr>
            <a:r>
              <a:rPr lang="en-US" sz="2333" dirty="0" err="1">
                <a:solidFill>
                  <a:srgbClr val="000000"/>
                </a:solidFill>
                <a:latin typeface="Roboto"/>
                <a:ea typeface="Roboto"/>
                <a:cs typeface="Roboto"/>
                <a:sym typeface="Roboto"/>
              </a:rPr>
              <a:t>Wanneer</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jy</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nie</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genoeg</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getuienis</a:t>
            </a:r>
            <a:r>
              <a:rPr lang="en-US" sz="2333" dirty="0">
                <a:solidFill>
                  <a:srgbClr val="000000"/>
                </a:solidFill>
                <a:latin typeface="Roboto"/>
                <a:ea typeface="Roboto"/>
                <a:cs typeface="Roboto"/>
                <a:sym typeface="Roboto"/>
              </a:rPr>
              <a:t> het </a:t>
            </a:r>
            <a:r>
              <a:rPr lang="en-US" sz="2333" dirty="0" err="1">
                <a:solidFill>
                  <a:srgbClr val="000000"/>
                </a:solidFill>
                <a:latin typeface="Roboto"/>
                <a:ea typeface="Roboto"/>
                <a:cs typeface="Roboto"/>
                <a:sym typeface="Roboto"/>
              </a:rPr>
              <a:t>nie</a:t>
            </a:r>
            <a:r>
              <a:rPr lang="en-US" sz="2333" dirty="0">
                <a:solidFill>
                  <a:srgbClr val="000000"/>
                </a:solidFill>
                <a:latin typeface="Roboto"/>
                <a:ea typeface="Roboto"/>
                <a:cs typeface="Roboto"/>
                <a:sym typeface="Roboto"/>
              </a:rPr>
              <a:t>. </a:t>
            </a:r>
            <a:r>
              <a:rPr lang="en-US" sz="2333" dirty="0" err="1">
                <a:solidFill>
                  <a:srgbClr val="1D91C2"/>
                </a:solidFill>
                <a:latin typeface="Roboto"/>
                <a:ea typeface="Roboto"/>
                <a:cs typeface="Roboto"/>
                <a:sym typeface="Roboto"/>
              </a:rPr>
              <a:t>Karien</a:t>
            </a:r>
            <a:r>
              <a:rPr lang="en-US" sz="2333" dirty="0">
                <a:solidFill>
                  <a:srgbClr val="1D91C2"/>
                </a:solidFill>
                <a:latin typeface="Roboto"/>
                <a:ea typeface="Roboto"/>
                <a:cs typeface="Roboto"/>
                <a:sym typeface="Roboto"/>
              </a:rPr>
              <a:t> van den Merwe is </a:t>
            </a:r>
            <a:r>
              <a:rPr lang="en-US" sz="2333" dirty="0" err="1">
                <a:solidFill>
                  <a:srgbClr val="1D91C2"/>
                </a:solidFill>
                <a:latin typeface="Roboto"/>
                <a:ea typeface="Roboto"/>
                <a:cs typeface="Roboto"/>
                <a:sym typeface="Roboto"/>
              </a:rPr>
              <a:t>gisteraand</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vermoor</a:t>
            </a:r>
            <a:r>
              <a:rPr lang="en-US" sz="2333" dirty="0">
                <a:solidFill>
                  <a:srgbClr val="000000"/>
                </a:solidFill>
                <a:latin typeface="Roboto"/>
                <a:ea typeface="Roboto"/>
                <a:cs typeface="Roboto"/>
                <a:sym typeface="Roboto"/>
              </a:rPr>
              <a:t> in </a:t>
            </a:r>
            <a:r>
              <a:rPr lang="en-US" sz="2333" dirty="0" err="1">
                <a:solidFill>
                  <a:srgbClr val="000000"/>
                </a:solidFill>
                <a:latin typeface="Roboto"/>
                <a:ea typeface="Roboto"/>
                <a:cs typeface="Roboto"/>
                <a:sym typeface="Roboto"/>
              </a:rPr>
              <a:t>plaas</a:t>
            </a:r>
            <a:r>
              <a:rPr lang="en-US" sz="2333" dirty="0">
                <a:solidFill>
                  <a:srgbClr val="000000"/>
                </a:solidFill>
                <a:latin typeface="Roboto"/>
                <a:ea typeface="Roboto"/>
                <a:cs typeface="Roboto"/>
                <a:sym typeface="Roboto"/>
              </a:rPr>
              <a:t> van </a:t>
            </a:r>
            <a:r>
              <a:rPr lang="en-US" sz="2333" dirty="0">
                <a:solidFill>
                  <a:srgbClr val="1D91C2"/>
                </a:solidFill>
                <a:latin typeface="Roboto"/>
                <a:ea typeface="Roboto"/>
                <a:cs typeface="Roboto"/>
                <a:sym typeface="Roboto"/>
              </a:rPr>
              <a:t>Piet Steenkamp het </a:t>
            </a:r>
            <a:r>
              <a:rPr lang="en-US" sz="2333" dirty="0" err="1">
                <a:solidFill>
                  <a:srgbClr val="1D91C2"/>
                </a:solidFill>
                <a:latin typeface="Roboto"/>
                <a:ea typeface="Roboto"/>
                <a:cs typeface="Roboto"/>
                <a:sym typeface="Roboto"/>
              </a:rPr>
              <a:t>gisteraand</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Karien</a:t>
            </a:r>
            <a:r>
              <a:rPr lang="en-US" sz="2333" dirty="0">
                <a:solidFill>
                  <a:srgbClr val="1D91C2"/>
                </a:solidFill>
                <a:latin typeface="Roboto"/>
                <a:ea typeface="Roboto"/>
                <a:cs typeface="Roboto"/>
                <a:sym typeface="Roboto"/>
              </a:rPr>
              <a:t> van den Merwe </a:t>
            </a:r>
            <a:r>
              <a:rPr lang="en-US" sz="2333" dirty="0" err="1">
                <a:solidFill>
                  <a:srgbClr val="1D91C2"/>
                </a:solidFill>
                <a:latin typeface="Roboto"/>
                <a:ea typeface="Roboto"/>
                <a:cs typeface="Roboto"/>
                <a:sym typeface="Roboto"/>
              </a:rPr>
              <a:t>vermoor</a:t>
            </a:r>
            <a:r>
              <a:rPr lang="en-US" sz="2333" dirty="0">
                <a:solidFill>
                  <a:srgbClr val="000000"/>
                </a:solidFill>
                <a:latin typeface="Roboto"/>
                <a:ea typeface="Roboto"/>
                <a:cs typeface="Roboto"/>
                <a:sym typeface="Roboto"/>
              </a:rPr>
              <a:t>.</a:t>
            </a:r>
          </a:p>
          <a:p>
            <a:pPr marL="503793" lvl="1" indent="-251896" defTabSz="609630">
              <a:lnSpc>
                <a:spcPts val="3267"/>
              </a:lnSpc>
              <a:buFont typeface="Arial"/>
              <a:buChar char="•"/>
            </a:pPr>
            <a:r>
              <a:rPr lang="en-US" sz="2333" dirty="0" err="1">
                <a:solidFill>
                  <a:srgbClr val="000000"/>
                </a:solidFill>
                <a:latin typeface="Roboto"/>
                <a:ea typeface="Roboto"/>
                <a:cs typeface="Roboto"/>
                <a:sym typeface="Roboto"/>
              </a:rPr>
              <a:t>Wanneer</a:t>
            </a:r>
            <a:r>
              <a:rPr lang="en-US" sz="2333" dirty="0">
                <a:solidFill>
                  <a:srgbClr val="000000"/>
                </a:solidFill>
                <a:latin typeface="Roboto"/>
                <a:ea typeface="Roboto"/>
                <a:cs typeface="Roboto"/>
                <a:sym typeface="Roboto"/>
              </a:rPr>
              <a:t> die </a:t>
            </a:r>
            <a:r>
              <a:rPr lang="en-US" sz="2333" dirty="0" err="1">
                <a:solidFill>
                  <a:srgbClr val="000000"/>
                </a:solidFill>
                <a:latin typeface="Roboto"/>
                <a:ea typeface="Roboto"/>
                <a:cs typeface="Roboto"/>
                <a:sym typeface="Roboto"/>
              </a:rPr>
              <a:t>persoon</a:t>
            </a:r>
            <a:r>
              <a:rPr lang="en-US" sz="2333" dirty="0">
                <a:solidFill>
                  <a:srgbClr val="000000"/>
                </a:solidFill>
                <a:latin typeface="Roboto"/>
                <a:ea typeface="Roboto"/>
                <a:cs typeface="Roboto"/>
                <a:sym typeface="Roboto"/>
              </a:rPr>
              <a:t> wat die </a:t>
            </a:r>
            <a:r>
              <a:rPr lang="en-US" sz="2333" dirty="0" err="1">
                <a:solidFill>
                  <a:srgbClr val="000000"/>
                </a:solidFill>
                <a:latin typeface="Roboto"/>
                <a:ea typeface="Roboto"/>
                <a:cs typeface="Roboto"/>
                <a:sym typeface="Roboto"/>
              </a:rPr>
              <a:t>handeling</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uitvoer</a:t>
            </a:r>
            <a:r>
              <a:rPr lang="en-US" sz="2333" dirty="0">
                <a:solidFill>
                  <a:srgbClr val="000000"/>
                </a:solidFill>
                <a:latin typeface="Roboto"/>
                <a:ea typeface="Roboto"/>
                <a:cs typeface="Roboto"/>
                <a:sym typeface="Roboto"/>
              </a:rPr>
              <a:t>, minder </a:t>
            </a:r>
            <a:r>
              <a:rPr lang="en-US" sz="2333" dirty="0" err="1">
                <a:solidFill>
                  <a:srgbClr val="000000"/>
                </a:solidFill>
                <a:latin typeface="Roboto"/>
                <a:ea typeface="Roboto"/>
                <a:cs typeface="Roboto"/>
                <a:sym typeface="Roboto"/>
              </a:rPr>
              <a:t>belangrik</a:t>
            </a:r>
            <a:r>
              <a:rPr lang="en-US" sz="2333" dirty="0">
                <a:solidFill>
                  <a:srgbClr val="000000"/>
                </a:solidFill>
                <a:latin typeface="Roboto"/>
                <a:ea typeface="Roboto"/>
                <a:cs typeface="Roboto"/>
                <a:sym typeface="Roboto"/>
              </a:rPr>
              <a:t> of </a:t>
            </a:r>
            <a:r>
              <a:rPr lang="en-US" sz="2333" dirty="0" err="1">
                <a:solidFill>
                  <a:srgbClr val="000000"/>
                </a:solidFill>
                <a:latin typeface="Roboto"/>
                <a:ea typeface="Roboto"/>
                <a:cs typeface="Roboto"/>
                <a:sym typeface="Roboto"/>
              </a:rPr>
              <a:t>vanselfsprekend</a:t>
            </a:r>
            <a:r>
              <a:rPr lang="en-US" sz="2333" dirty="0">
                <a:solidFill>
                  <a:srgbClr val="000000"/>
                </a:solidFill>
                <a:latin typeface="Roboto"/>
                <a:ea typeface="Roboto"/>
                <a:cs typeface="Roboto"/>
                <a:sym typeface="Roboto"/>
              </a:rPr>
              <a:t> is, </a:t>
            </a:r>
            <a:r>
              <a:rPr lang="en-US" sz="2333" dirty="0" err="1">
                <a:solidFill>
                  <a:srgbClr val="000000"/>
                </a:solidFill>
                <a:latin typeface="Roboto"/>
                <a:ea typeface="Roboto"/>
                <a:cs typeface="Roboto"/>
                <a:sym typeface="Roboto"/>
              </a:rPr>
              <a:t>byvoorbeeld</a:t>
            </a:r>
            <a:r>
              <a:rPr lang="en-US" sz="2333" dirty="0">
                <a:solidFill>
                  <a:srgbClr val="000000"/>
                </a:solidFill>
                <a:latin typeface="Roboto"/>
                <a:ea typeface="Roboto"/>
                <a:cs typeface="Roboto"/>
                <a:sym typeface="Roboto"/>
              </a:rPr>
              <a:t> </a:t>
            </a:r>
            <a:r>
              <a:rPr lang="en-US" sz="2333" dirty="0" err="1">
                <a:solidFill>
                  <a:srgbClr val="1D91C2"/>
                </a:solidFill>
                <a:latin typeface="Roboto"/>
                <a:ea typeface="Roboto"/>
                <a:cs typeface="Roboto"/>
                <a:sym typeface="Roboto"/>
              </a:rPr>
              <a:t>Nuwe</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skole</a:t>
            </a:r>
            <a:r>
              <a:rPr lang="en-US" sz="2333" dirty="0">
                <a:solidFill>
                  <a:srgbClr val="1D91C2"/>
                </a:solidFill>
                <a:latin typeface="Roboto"/>
                <a:ea typeface="Roboto"/>
                <a:cs typeface="Roboto"/>
                <a:sym typeface="Roboto"/>
              </a:rPr>
              <a:t> word </a:t>
            </a:r>
            <a:r>
              <a:rPr lang="en-US" sz="2333" dirty="0" err="1">
                <a:solidFill>
                  <a:srgbClr val="1D91C2"/>
                </a:solidFill>
                <a:latin typeface="Roboto"/>
                <a:ea typeface="Roboto"/>
                <a:cs typeface="Roboto"/>
                <a:sym typeface="Roboto"/>
              </a:rPr>
              <a:t>nie</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nou</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geskep</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nie</a:t>
            </a:r>
            <a:r>
              <a:rPr lang="en-US" sz="2333" dirty="0">
                <a:solidFill>
                  <a:srgbClr val="000000"/>
                </a:solidFill>
                <a:latin typeface="Roboto"/>
                <a:ea typeface="Roboto"/>
                <a:cs typeface="Roboto"/>
                <a:sym typeface="Roboto"/>
              </a:rPr>
              <a:t> in </a:t>
            </a:r>
            <a:r>
              <a:rPr lang="en-US" sz="2333" dirty="0" err="1">
                <a:solidFill>
                  <a:srgbClr val="000000"/>
                </a:solidFill>
                <a:latin typeface="Roboto"/>
                <a:ea typeface="Roboto"/>
                <a:cs typeface="Roboto"/>
                <a:sym typeface="Roboto"/>
              </a:rPr>
              <a:t>plaas</a:t>
            </a:r>
            <a:r>
              <a:rPr lang="en-US" sz="2333" dirty="0">
                <a:solidFill>
                  <a:srgbClr val="000000"/>
                </a:solidFill>
                <a:latin typeface="Roboto"/>
                <a:ea typeface="Roboto"/>
                <a:cs typeface="Roboto"/>
                <a:sym typeface="Roboto"/>
              </a:rPr>
              <a:t> van </a:t>
            </a:r>
            <a:r>
              <a:rPr lang="en-US" sz="2333" dirty="0">
                <a:solidFill>
                  <a:srgbClr val="1D91C2"/>
                </a:solidFill>
                <a:latin typeface="Roboto"/>
                <a:ea typeface="Roboto"/>
                <a:cs typeface="Roboto"/>
                <a:sym typeface="Roboto"/>
              </a:rPr>
              <a:t>Die </a:t>
            </a:r>
            <a:r>
              <a:rPr lang="en-US" sz="2333" dirty="0" err="1">
                <a:solidFill>
                  <a:srgbClr val="1D91C2"/>
                </a:solidFill>
                <a:latin typeface="Roboto"/>
                <a:ea typeface="Roboto"/>
                <a:cs typeface="Roboto"/>
                <a:sym typeface="Roboto"/>
              </a:rPr>
              <a:t>staat</a:t>
            </a:r>
            <a:r>
              <a:rPr lang="en-US" sz="2333" dirty="0">
                <a:solidFill>
                  <a:srgbClr val="1D91C2"/>
                </a:solidFill>
                <a:latin typeface="Roboto"/>
                <a:ea typeface="Roboto"/>
                <a:cs typeface="Roboto"/>
                <a:sym typeface="Roboto"/>
              </a:rPr>
              <a:t> skep </a:t>
            </a:r>
            <a:r>
              <a:rPr lang="en-US" sz="2333" dirty="0" err="1">
                <a:solidFill>
                  <a:srgbClr val="1D91C2"/>
                </a:solidFill>
                <a:latin typeface="Roboto"/>
                <a:ea typeface="Roboto"/>
                <a:cs typeface="Roboto"/>
                <a:sym typeface="Roboto"/>
              </a:rPr>
              <a:t>nie</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nou</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nuwe</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skole</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nie</a:t>
            </a:r>
            <a:r>
              <a:rPr lang="en-US" sz="2333" dirty="0">
                <a:solidFill>
                  <a:srgbClr val="000000"/>
                </a:solidFill>
                <a:latin typeface="Roboto"/>
                <a:ea typeface="Roboto"/>
                <a:cs typeface="Roboto"/>
                <a:sym typeface="Roboto"/>
              </a:rPr>
              <a:t>.</a:t>
            </a:r>
          </a:p>
          <a:p>
            <a:pPr marL="503793" lvl="1" indent="-251896" defTabSz="609630">
              <a:lnSpc>
                <a:spcPts val="3267"/>
              </a:lnSpc>
              <a:buFont typeface="Arial"/>
              <a:buChar char="•"/>
            </a:pPr>
            <a:r>
              <a:rPr lang="en-US" sz="2333" dirty="0">
                <a:solidFill>
                  <a:srgbClr val="000000"/>
                </a:solidFill>
                <a:latin typeface="Roboto"/>
                <a:ea typeface="Roboto"/>
                <a:cs typeface="Roboto"/>
                <a:sym typeface="Roboto"/>
              </a:rPr>
              <a:t>Om die </a:t>
            </a:r>
            <a:r>
              <a:rPr lang="en-US" sz="2333" dirty="0" err="1">
                <a:solidFill>
                  <a:srgbClr val="000000"/>
                </a:solidFill>
                <a:latin typeface="Roboto"/>
                <a:ea typeface="Roboto"/>
                <a:cs typeface="Roboto"/>
                <a:sym typeface="Roboto"/>
              </a:rPr>
              <a:t>doener</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diplomaties</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te</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vermy</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byvoorbeeld</a:t>
            </a:r>
            <a:r>
              <a:rPr lang="en-US" sz="2333" dirty="0">
                <a:solidFill>
                  <a:srgbClr val="000000"/>
                </a:solidFill>
                <a:latin typeface="Roboto"/>
                <a:ea typeface="Roboto"/>
                <a:cs typeface="Roboto"/>
                <a:sym typeface="Roboto"/>
              </a:rPr>
              <a:t> </a:t>
            </a:r>
            <a:r>
              <a:rPr lang="en-US" sz="2333" dirty="0" err="1">
                <a:solidFill>
                  <a:srgbClr val="1D91C2"/>
                </a:solidFill>
                <a:latin typeface="Roboto"/>
                <a:ea typeface="Roboto"/>
                <a:cs typeface="Roboto"/>
                <a:sym typeface="Roboto"/>
              </a:rPr>
              <a:t>Hierdie</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waarskuwing</a:t>
            </a:r>
            <a:r>
              <a:rPr lang="en-US" sz="2333" dirty="0">
                <a:solidFill>
                  <a:srgbClr val="1D91C2"/>
                </a:solidFill>
                <a:latin typeface="Roboto"/>
                <a:ea typeface="Roboto"/>
                <a:cs typeface="Roboto"/>
                <a:sym typeface="Roboto"/>
              </a:rPr>
              <a:t> is reeds in </a:t>
            </a:r>
            <a:r>
              <a:rPr lang="en-US" sz="2333" dirty="0" err="1">
                <a:solidFill>
                  <a:srgbClr val="1D91C2"/>
                </a:solidFill>
                <a:latin typeface="Roboto"/>
                <a:ea typeface="Roboto"/>
                <a:cs typeface="Roboto"/>
                <a:sym typeface="Roboto"/>
              </a:rPr>
              <a:t>vorige</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hoofstukke</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opgehaal</a:t>
            </a:r>
            <a:r>
              <a:rPr lang="en-US" sz="2333" dirty="0">
                <a:solidFill>
                  <a:srgbClr val="000000"/>
                </a:solidFill>
                <a:latin typeface="Roboto"/>
                <a:ea typeface="Roboto"/>
                <a:cs typeface="Roboto"/>
                <a:sym typeface="Roboto"/>
              </a:rPr>
              <a:t> in </a:t>
            </a:r>
            <a:r>
              <a:rPr lang="en-US" sz="2333" dirty="0" err="1">
                <a:solidFill>
                  <a:srgbClr val="000000"/>
                </a:solidFill>
                <a:latin typeface="Roboto"/>
                <a:ea typeface="Roboto"/>
                <a:cs typeface="Roboto"/>
                <a:sym typeface="Roboto"/>
              </a:rPr>
              <a:t>plaas</a:t>
            </a:r>
            <a:r>
              <a:rPr lang="en-US" sz="2333" dirty="0">
                <a:solidFill>
                  <a:srgbClr val="000000"/>
                </a:solidFill>
                <a:latin typeface="Roboto"/>
                <a:ea typeface="Roboto"/>
                <a:cs typeface="Roboto"/>
                <a:sym typeface="Roboto"/>
              </a:rPr>
              <a:t> van </a:t>
            </a:r>
            <a:r>
              <a:rPr lang="en-US" sz="2333" dirty="0">
                <a:solidFill>
                  <a:srgbClr val="1D91C2"/>
                </a:solidFill>
                <a:latin typeface="Roboto"/>
                <a:ea typeface="Roboto"/>
                <a:cs typeface="Roboto"/>
                <a:sym typeface="Roboto"/>
              </a:rPr>
              <a:t>Ek het </a:t>
            </a:r>
            <a:r>
              <a:rPr lang="en-US" sz="2333" dirty="0" err="1">
                <a:solidFill>
                  <a:srgbClr val="1D91C2"/>
                </a:solidFill>
                <a:latin typeface="Roboto"/>
                <a:ea typeface="Roboto"/>
                <a:cs typeface="Roboto"/>
                <a:sym typeface="Roboto"/>
              </a:rPr>
              <a:t>hierdie</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waarskuwings</a:t>
            </a:r>
            <a:r>
              <a:rPr lang="en-US" sz="2333" dirty="0">
                <a:solidFill>
                  <a:srgbClr val="1D91C2"/>
                </a:solidFill>
                <a:latin typeface="Roboto"/>
                <a:ea typeface="Roboto"/>
                <a:cs typeface="Roboto"/>
                <a:sym typeface="Roboto"/>
              </a:rPr>
              <a:t> reeds in </a:t>
            </a:r>
            <a:r>
              <a:rPr lang="en-US" sz="2333" dirty="0" err="1">
                <a:solidFill>
                  <a:srgbClr val="1D91C2"/>
                </a:solidFill>
                <a:latin typeface="Roboto"/>
                <a:ea typeface="Roboto"/>
                <a:cs typeface="Roboto"/>
                <a:sym typeface="Roboto"/>
              </a:rPr>
              <a:t>vorige</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hoofstukke</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opgehaal</a:t>
            </a:r>
            <a:r>
              <a:rPr lang="en-US" sz="2333" dirty="0">
                <a:solidFill>
                  <a:srgbClr val="000000"/>
                </a:solidFill>
                <a:latin typeface="Roboto"/>
                <a:ea typeface="Roboto"/>
                <a:cs typeface="Roboto"/>
                <a:sym typeface="Roboto"/>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85800" y="5950176"/>
            <a:ext cx="1225549" cy="502475"/>
          </a:xfrm>
          <a:custGeom>
            <a:avLst/>
            <a:gdLst/>
            <a:ahLst/>
            <a:cxnLst/>
            <a:rect l="l" t="t" r="r" b="b"/>
            <a:pathLst>
              <a:path w="1838323" h="753712">
                <a:moveTo>
                  <a:pt x="0" y="0"/>
                </a:moveTo>
                <a:lnTo>
                  <a:pt x="1838323" y="0"/>
                </a:lnTo>
                <a:lnTo>
                  <a:pt x="1838323" y="753712"/>
                </a:lnTo>
                <a:lnTo>
                  <a:pt x="0" y="753712"/>
                </a:lnTo>
                <a:lnTo>
                  <a:pt x="0" y="0"/>
                </a:lnTo>
                <a:close/>
              </a:path>
            </a:pathLst>
          </a:custGeom>
          <a:blipFill>
            <a:blip r:embed="rId3"/>
            <a:stretch>
              <a:fillRect/>
            </a:stretch>
          </a:blipFill>
        </p:spPr>
      </p:sp>
      <p:sp>
        <p:nvSpPr>
          <p:cNvPr id="3" name="TextBox 3"/>
          <p:cNvSpPr txBox="1"/>
          <p:nvPr/>
        </p:nvSpPr>
        <p:spPr>
          <a:xfrm>
            <a:off x="409630" y="1854083"/>
            <a:ext cx="10851707" cy="2508187"/>
          </a:xfrm>
          <a:prstGeom prst="rect">
            <a:avLst/>
          </a:prstGeom>
        </p:spPr>
        <p:txBody>
          <a:bodyPr lIns="0" tIns="0" rIns="0" bIns="0" rtlCol="0" anchor="t">
            <a:spAutoFit/>
          </a:bodyPr>
          <a:lstStyle/>
          <a:p>
            <a:pPr marL="503793" lvl="1" indent="-251896" defTabSz="609630">
              <a:lnSpc>
                <a:spcPts val="3267"/>
              </a:lnSpc>
              <a:buFont typeface="Arial"/>
              <a:buChar char="•"/>
            </a:pPr>
            <a:r>
              <a:rPr lang="en-US" sz="2333" dirty="0">
                <a:solidFill>
                  <a:srgbClr val="000000"/>
                </a:solidFill>
                <a:latin typeface="Roboto"/>
                <a:ea typeface="Roboto"/>
                <a:cs typeface="Roboto"/>
                <a:sym typeface="Roboto"/>
              </a:rPr>
              <a:t>Soms </a:t>
            </a:r>
            <a:r>
              <a:rPr lang="en-US" sz="2333" dirty="0" err="1">
                <a:solidFill>
                  <a:srgbClr val="000000"/>
                </a:solidFill>
                <a:latin typeface="Roboto"/>
                <a:ea typeface="Roboto"/>
                <a:cs typeface="Roboto"/>
                <a:sym typeface="Roboto"/>
              </a:rPr>
              <a:t>wil</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jy</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dubbelsinnigheid</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uitskakel</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byvoorbeeld</a:t>
            </a:r>
            <a:r>
              <a:rPr lang="en-US" sz="2333" dirty="0">
                <a:solidFill>
                  <a:srgbClr val="000000"/>
                </a:solidFill>
                <a:latin typeface="Roboto"/>
                <a:ea typeface="Roboto"/>
                <a:cs typeface="Roboto"/>
                <a:sym typeface="Roboto"/>
              </a:rPr>
              <a:t> </a:t>
            </a:r>
            <a:r>
              <a:rPr lang="en-US" sz="2333" dirty="0">
                <a:solidFill>
                  <a:srgbClr val="1D91C2"/>
                </a:solidFill>
                <a:latin typeface="Roboto"/>
                <a:ea typeface="Roboto"/>
                <a:cs typeface="Roboto"/>
                <a:sym typeface="Roboto"/>
              </a:rPr>
              <a:t>Die man wat </a:t>
            </a:r>
            <a:r>
              <a:rPr lang="en-US" sz="2333" dirty="0" err="1">
                <a:solidFill>
                  <a:srgbClr val="1D91C2"/>
                </a:solidFill>
                <a:latin typeface="Roboto"/>
                <a:ea typeface="Roboto"/>
                <a:cs typeface="Roboto"/>
                <a:sym typeface="Roboto"/>
              </a:rPr>
              <a:t>deur</a:t>
            </a:r>
            <a:r>
              <a:rPr lang="en-US" sz="2333" dirty="0">
                <a:solidFill>
                  <a:srgbClr val="1D91C2"/>
                </a:solidFill>
                <a:latin typeface="Roboto"/>
                <a:ea typeface="Roboto"/>
                <a:cs typeface="Roboto"/>
                <a:sym typeface="Roboto"/>
              </a:rPr>
              <a:t> die slang </a:t>
            </a:r>
            <a:r>
              <a:rPr lang="en-US" sz="2333" dirty="0" err="1">
                <a:solidFill>
                  <a:srgbClr val="1D91C2"/>
                </a:solidFill>
                <a:latin typeface="Roboto"/>
                <a:ea typeface="Roboto"/>
                <a:cs typeface="Roboto"/>
                <a:sym typeface="Roboto"/>
              </a:rPr>
              <a:t>gebyt</a:t>
            </a:r>
            <a:r>
              <a:rPr lang="en-US" sz="2333" dirty="0">
                <a:solidFill>
                  <a:srgbClr val="1D91C2"/>
                </a:solidFill>
                <a:latin typeface="Roboto"/>
                <a:ea typeface="Roboto"/>
                <a:cs typeface="Roboto"/>
                <a:sym typeface="Roboto"/>
              </a:rPr>
              <a:t> is, is </a:t>
            </a:r>
            <a:r>
              <a:rPr lang="en-US" sz="2333" dirty="0" err="1">
                <a:solidFill>
                  <a:srgbClr val="1D91C2"/>
                </a:solidFill>
                <a:latin typeface="Roboto"/>
                <a:ea typeface="Roboto"/>
                <a:cs typeface="Roboto"/>
                <a:sym typeface="Roboto"/>
              </a:rPr>
              <a:t>hier</a:t>
            </a:r>
            <a:r>
              <a:rPr lang="en-US" sz="2333" dirty="0">
                <a:solidFill>
                  <a:srgbClr val="000000"/>
                </a:solidFill>
                <a:latin typeface="Roboto"/>
                <a:ea typeface="Roboto"/>
                <a:cs typeface="Roboto"/>
                <a:sym typeface="Roboto"/>
              </a:rPr>
              <a:t> in </a:t>
            </a:r>
            <a:r>
              <a:rPr lang="en-US" sz="2333" dirty="0" err="1">
                <a:solidFill>
                  <a:srgbClr val="000000"/>
                </a:solidFill>
                <a:latin typeface="Roboto"/>
                <a:ea typeface="Roboto"/>
                <a:cs typeface="Roboto"/>
                <a:sym typeface="Roboto"/>
              </a:rPr>
              <a:t>plaas</a:t>
            </a:r>
            <a:r>
              <a:rPr lang="en-US" sz="2333" dirty="0">
                <a:solidFill>
                  <a:srgbClr val="000000"/>
                </a:solidFill>
                <a:latin typeface="Roboto"/>
                <a:ea typeface="Roboto"/>
                <a:cs typeface="Roboto"/>
                <a:sym typeface="Roboto"/>
              </a:rPr>
              <a:t> van </a:t>
            </a:r>
            <a:r>
              <a:rPr lang="en-US" sz="2333" dirty="0">
                <a:solidFill>
                  <a:srgbClr val="1D91C2"/>
                </a:solidFill>
                <a:latin typeface="Roboto"/>
                <a:ea typeface="Roboto"/>
                <a:cs typeface="Roboto"/>
                <a:sym typeface="Roboto"/>
              </a:rPr>
              <a:t>Die man wat die slang </a:t>
            </a:r>
            <a:r>
              <a:rPr lang="en-US" sz="2333" dirty="0" err="1">
                <a:solidFill>
                  <a:srgbClr val="1D91C2"/>
                </a:solidFill>
                <a:latin typeface="Roboto"/>
                <a:ea typeface="Roboto"/>
                <a:cs typeface="Roboto"/>
                <a:sym typeface="Roboto"/>
              </a:rPr>
              <a:t>gebyt</a:t>
            </a:r>
            <a:r>
              <a:rPr lang="en-US" sz="2333" dirty="0">
                <a:solidFill>
                  <a:srgbClr val="1D91C2"/>
                </a:solidFill>
                <a:latin typeface="Roboto"/>
                <a:ea typeface="Roboto"/>
                <a:cs typeface="Roboto"/>
                <a:sym typeface="Roboto"/>
              </a:rPr>
              <a:t> het, is </a:t>
            </a:r>
            <a:r>
              <a:rPr lang="en-US" sz="2333" dirty="0" err="1">
                <a:solidFill>
                  <a:srgbClr val="1D91C2"/>
                </a:solidFill>
                <a:latin typeface="Roboto"/>
                <a:ea typeface="Roboto"/>
                <a:cs typeface="Roboto"/>
                <a:sym typeface="Roboto"/>
              </a:rPr>
              <a:t>hier</a:t>
            </a:r>
            <a:r>
              <a:rPr lang="en-US" sz="2333" dirty="0">
                <a:solidFill>
                  <a:srgbClr val="000000"/>
                </a:solidFill>
                <a:latin typeface="Roboto"/>
                <a:ea typeface="Roboto"/>
                <a:cs typeface="Roboto"/>
                <a:sym typeface="Roboto"/>
              </a:rPr>
              <a:t>. </a:t>
            </a:r>
          </a:p>
          <a:p>
            <a:pPr marL="503793" lvl="1" indent="-251896" defTabSz="609630">
              <a:lnSpc>
                <a:spcPts val="3267"/>
              </a:lnSpc>
              <a:buFont typeface="Arial"/>
              <a:buChar char="•"/>
            </a:pPr>
            <a:r>
              <a:rPr lang="en-US" sz="2333" dirty="0">
                <a:solidFill>
                  <a:srgbClr val="000000"/>
                </a:solidFill>
                <a:latin typeface="Roboto"/>
                <a:ea typeface="Roboto"/>
                <a:cs typeface="Roboto"/>
                <a:sym typeface="Roboto"/>
              </a:rPr>
              <a:t>Die </a:t>
            </a:r>
            <a:r>
              <a:rPr lang="en-US" sz="2333" dirty="0" err="1">
                <a:solidFill>
                  <a:srgbClr val="000000"/>
                </a:solidFill>
                <a:latin typeface="Roboto"/>
                <a:ea typeface="Roboto"/>
                <a:cs typeface="Roboto"/>
                <a:sym typeface="Roboto"/>
              </a:rPr>
              <a:t>lydende</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vorm</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kan</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ook</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gebruik</a:t>
            </a:r>
            <a:r>
              <a:rPr lang="en-US" sz="2333" dirty="0">
                <a:solidFill>
                  <a:srgbClr val="000000"/>
                </a:solidFill>
                <a:latin typeface="Roboto"/>
                <a:ea typeface="Roboto"/>
                <a:cs typeface="Roboto"/>
                <a:sym typeface="Roboto"/>
              </a:rPr>
              <a:t> word om 'n </a:t>
            </a:r>
            <a:r>
              <a:rPr lang="en-US" sz="2333" dirty="0" err="1">
                <a:solidFill>
                  <a:srgbClr val="000000"/>
                </a:solidFill>
                <a:latin typeface="Roboto"/>
                <a:ea typeface="Roboto"/>
                <a:cs typeface="Roboto"/>
                <a:sym typeface="Roboto"/>
              </a:rPr>
              <a:t>sterker</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verband</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tussen</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sinne</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aan</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te</a:t>
            </a:r>
            <a:r>
              <a:rPr lang="en-US" sz="2333" dirty="0">
                <a:solidFill>
                  <a:srgbClr val="000000"/>
                </a:solidFill>
                <a:latin typeface="Roboto"/>
                <a:ea typeface="Roboto"/>
                <a:cs typeface="Roboto"/>
                <a:sym typeface="Roboto"/>
              </a:rPr>
              <a:t> dui. Ons </a:t>
            </a:r>
            <a:r>
              <a:rPr lang="en-US" sz="2333" dirty="0" err="1">
                <a:solidFill>
                  <a:srgbClr val="000000"/>
                </a:solidFill>
                <a:latin typeface="Roboto"/>
                <a:ea typeface="Roboto"/>
                <a:cs typeface="Roboto"/>
                <a:sym typeface="Roboto"/>
              </a:rPr>
              <a:t>sien</a:t>
            </a:r>
            <a:r>
              <a:rPr lang="en-US" sz="2333" dirty="0">
                <a:solidFill>
                  <a:srgbClr val="000000"/>
                </a:solidFill>
                <a:latin typeface="Roboto"/>
                <a:ea typeface="Roboto"/>
                <a:cs typeface="Roboto"/>
                <a:sym typeface="Roboto"/>
              </a:rPr>
              <a:t> die </a:t>
            </a:r>
            <a:r>
              <a:rPr lang="en-US" sz="2333" dirty="0" err="1">
                <a:solidFill>
                  <a:srgbClr val="000000"/>
                </a:solidFill>
                <a:latin typeface="Roboto"/>
                <a:ea typeface="Roboto"/>
                <a:cs typeface="Roboto"/>
                <a:sym typeface="Roboto"/>
              </a:rPr>
              <a:t>verband</a:t>
            </a:r>
            <a:r>
              <a:rPr lang="en-US" sz="2333" dirty="0">
                <a:solidFill>
                  <a:srgbClr val="000000"/>
                </a:solidFill>
                <a:latin typeface="Roboto"/>
                <a:ea typeface="Roboto"/>
                <a:cs typeface="Roboto"/>
                <a:sym typeface="Roboto"/>
              </a:rPr>
              <a:t> in </a:t>
            </a:r>
            <a:r>
              <a:rPr lang="en-US" sz="2333" dirty="0">
                <a:solidFill>
                  <a:srgbClr val="1D91C2"/>
                </a:solidFill>
                <a:latin typeface="Roboto"/>
                <a:ea typeface="Roboto"/>
                <a:cs typeface="Roboto"/>
                <a:sym typeface="Roboto"/>
              </a:rPr>
              <a:t>Hy het </a:t>
            </a:r>
            <a:r>
              <a:rPr lang="en-US" sz="2333" dirty="0" err="1">
                <a:solidFill>
                  <a:srgbClr val="1D91C2"/>
                </a:solidFill>
                <a:latin typeface="Roboto"/>
                <a:ea typeface="Roboto"/>
                <a:cs typeface="Roboto"/>
                <a:sym typeface="Roboto"/>
              </a:rPr>
              <a:t>opgestaan</a:t>
            </a:r>
            <a:r>
              <a:rPr lang="en-US" sz="2333" dirty="0">
                <a:solidFill>
                  <a:srgbClr val="1D91C2"/>
                </a:solidFill>
                <a:latin typeface="Roboto"/>
                <a:ea typeface="Roboto"/>
                <a:cs typeface="Roboto"/>
                <a:sym typeface="Roboto"/>
              </a:rPr>
              <a:t>. Die </a:t>
            </a:r>
            <a:r>
              <a:rPr lang="en-US" sz="2333" dirty="0" err="1">
                <a:solidFill>
                  <a:srgbClr val="1D91C2"/>
                </a:solidFill>
                <a:latin typeface="Roboto"/>
                <a:ea typeface="Roboto"/>
                <a:cs typeface="Roboto"/>
                <a:sym typeface="Roboto"/>
              </a:rPr>
              <a:t>groot</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skare</a:t>
            </a:r>
            <a:r>
              <a:rPr lang="en-US" sz="2333" dirty="0">
                <a:solidFill>
                  <a:srgbClr val="1D91C2"/>
                </a:solidFill>
                <a:latin typeface="Roboto"/>
                <a:ea typeface="Roboto"/>
                <a:cs typeface="Roboto"/>
                <a:sym typeface="Roboto"/>
              </a:rPr>
              <a:t> het </a:t>
            </a:r>
            <a:r>
              <a:rPr lang="en-US" sz="2333" dirty="0" err="1">
                <a:solidFill>
                  <a:srgbClr val="1D91C2"/>
                </a:solidFill>
                <a:latin typeface="Roboto"/>
                <a:ea typeface="Roboto"/>
                <a:cs typeface="Roboto"/>
                <a:sym typeface="Roboto"/>
              </a:rPr>
              <a:t>na</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hom</a:t>
            </a:r>
            <a:r>
              <a:rPr lang="en-US" sz="2333" dirty="0">
                <a:solidFill>
                  <a:srgbClr val="1D91C2"/>
                </a:solidFill>
                <a:latin typeface="Roboto"/>
                <a:ea typeface="Roboto"/>
                <a:cs typeface="Roboto"/>
                <a:sym typeface="Roboto"/>
              </a:rPr>
              <a:t> met </a:t>
            </a:r>
            <a:r>
              <a:rPr lang="en-US" sz="2333" dirty="0" err="1">
                <a:solidFill>
                  <a:srgbClr val="1D91C2"/>
                </a:solidFill>
                <a:latin typeface="Roboto"/>
                <a:ea typeface="Roboto"/>
                <a:cs typeface="Roboto"/>
                <a:sym typeface="Roboto"/>
              </a:rPr>
              <a:t>groot</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entoesiasme</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geluister</a:t>
            </a:r>
            <a:r>
              <a:rPr lang="en-US" sz="2333" dirty="0">
                <a:solidFill>
                  <a:srgbClr val="000000"/>
                </a:solidFill>
                <a:latin typeface="Roboto"/>
                <a:ea typeface="Roboto"/>
                <a:cs typeface="Roboto"/>
                <a:sym typeface="Roboto"/>
              </a:rPr>
              <a:t>. Die </a:t>
            </a:r>
            <a:r>
              <a:rPr lang="en-US" sz="2333" dirty="0" err="1">
                <a:solidFill>
                  <a:srgbClr val="000000"/>
                </a:solidFill>
                <a:latin typeface="Roboto"/>
                <a:ea typeface="Roboto"/>
                <a:cs typeface="Roboto"/>
                <a:sym typeface="Roboto"/>
              </a:rPr>
              <a:t>verband</a:t>
            </a:r>
            <a:r>
              <a:rPr lang="en-US" sz="2333" dirty="0">
                <a:solidFill>
                  <a:srgbClr val="000000"/>
                </a:solidFill>
                <a:latin typeface="Roboto"/>
                <a:ea typeface="Roboto"/>
                <a:cs typeface="Roboto"/>
                <a:sym typeface="Roboto"/>
              </a:rPr>
              <a:t> is </a:t>
            </a:r>
            <a:r>
              <a:rPr lang="en-US" sz="2333" dirty="0" err="1">
                <a:solidFill>
                  <a:srgbClr val="000000"/>
                </a:solidFill>
                <a:latin typeface="Roboto"/>
                <a:ea typeface="Roboto"/>
                <a:cs typeface="Roboto"/>
                <a:sym typeface="Roboto"/>
              </a:rPr>
              <a:t>sterker</a:t>
            </a:r>
            <a:r>
              <a:rPr lang="en-US" sz="2333" dirty="0">
                <a:solidFill>
                  <a:srgbClr val="000000"/>
                </a:solidFill>
                <a:latin typeface="Roboto"/>
                <a:ea typeface="Roboto"/>
                <a:cs typeface="Roboto"/>
                <a:sym typeface="Roboto"/>
              </a:rPr>
              <a:t> in: </a:t>
            </a:r>
            <a:r>
              <a:rPr lang="en-US" sz="2333" dirty="0">
                <a:solidFill>
                  <a:srgbClr val="1D91C2"/>
                </a:solidFill>
                <a:latin typeface="Roboto"/>
                <a:ea typeface="Roboto"/>
                <a:cs typeface="Roboto"/>
                <a:sym typeface="Roboto"/>
              </a:rPr>
              <a:t>Hy het </a:t>
            </a:r>
            <a:r>
              <a:rPr lang="en-US" sz="2333" dirty="0" err="1">
                <a:solidFill>
                  <a:srgbClr val="1D91C2"/>
                </a:solidFill>
                <a:latin typeface="Roboto"/>
                <a:ea typeface="Roboto"/>
                <a:cs typeface="Roboto"/>
                <a:sym typeface="Roboto"/>
              </a:rPr>
              <a:t>opgestaan</a:t>
            </a:r>
            <a:r>
              <a:rPr lang="en-US" sz="2333" dirty="0">
                <a:solidFill>
                  <a:srgbClr val="1D91C2"/>
                </a:solidFill>
                <a:latin typeface="Roboto"/>
                <a:ea typeface="Roboto"/>
                <a:cs typeface="Roboto"/>
                <a:sym typeface="Roboto"/>
              </a:rPr>
              <a:t>. Na </a:t>
            </a:r>
            <a:r>
              <a:rPr lang="en-US" sz="2333" dirty="0" err="1">
                <a:solidFill>
                  <a:srgbClr val="1D91C2"/>
                </a:solidFill>
                <a:latin typeface="Roboto"/>
                <a:ea typeface="Roboto"/>
                <a:cs typeface="Roboto"/>
                <a:sym typeface="Roboto"/>
              </a:rPr>
              <a:t>hom</a:t>
            </a:r>
            <a:r>
              <a:rPr lang="en-US" sz="2333" dirty="0">
                <a:solidFill>
                  <a:srgbClr val="1D91C2"/>
                </a:solidFill>
                <a:latin typeface="Roboto"/>
                <a:ea typeface="Roboto"/>
                <a:cs typeface="Roboto"/>
                <a:sym typeface="Roboto"/>
              </a:rPr>
              <a:t> is (</a:t>
            </a:r>
            <a:r>
              <a:rPr lang="en-US" sz="2333" dirty="0" err="1">
                <a:solidFill>
                  <a:srgbClr val="1D91C2"/>
                </a:solidFill>
                <a:latin typeface="Roboto"/>
                <a:ea typeface="Roboto"/>
                <a:cs typeface="Roboto"/>
                <a:sym typeface="Roboto"/>
              </a:rPr>
              <a:t>deur</a:t>
            </a:r>
            <a:r>
              <a:rPr lang="en-US" sz="2333" dirty="0">
                <a:solidFill>
                  <a:srgbClr val="1D91C2"/>
                </a:solidFill>
                <a:latin typeface="Roboto"/>
                <a:ea typeface="Roboto"/>
                <a:cs typeface="Roboto"/>
                <a:sym typeface="Roboto"/>
              </a:rPr>
              <a:t> die </a:t>
            </a:r>
            <a:r>
              <a:rPr lang="en-US" sz="2333" dirty="0" err="1">
                <a:solidFill>
                  <a:srgbClr val="1D91C2"/>
                </a:solidFill>
                <a:latin typeface="Roboto"/>
                <a:ea typeface="Roboto"/>
                <a:cs typeface="Roboto"/>
                <a:sym typeface="Roboto"/>
              </a:rPr>
              <a:t>groot</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skare</a:t>
            </a:r>
            <a:r>
              <a:rPr lang="en-US" sz="2333" dirty="0">
                <a:solidFill>
                  <a:srgbClr val="1D91C2"/>
                </a:solidFill>
                <a:latin typeface="Roboto"/>
                <a:ea typeface="Roboto"/>
                <a:cs typeface="Roboto"/>
                <a:sym typeface="Roboto"/>
              </a:rPr>
              <a:t>) met </a:t>
            </a:r>
            <a:r>
              <a:rPr lang="en-US" sz="2333" dirty="0" err="1">
                <a:solidFill>
                  <a:srgbClr val="1D91C2"/>
                </a:solidFill>
                <a:latin typeface="Roboto"/>
                <a:ea typeface="Roboto"/>
                <a:cs typeface="Roboto"/>
                <a:sym typeface="Roboto"/>
              </a:rPr>
              <a:t>groot</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entoesiasme</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geluister</a:t>
            </a:r>
            <a:r>
              <a:rPr lang="en-US" sz="2333" dirty="0">
                <a:solidFill>
                  <a:srgbClr val="000000"/>
                </a:solidFill>
                <a:latin typeface="Roboto"/>
                <a:ea typeface="Roboto"/>
                <a:cs typeface="Roboto"/>
                <a:sym typeface="Roboto"/>
              </a:rPr>
              <a:t>. </a:t>
            </a:r>
          </a:p>
        </p:txBody>
      </p:sp>
      <p:sp>
        <p:nvSpPr>
          <p:cNvPr id="5" name="TextBox 5"/>
          <p:cNvSpPr txBox="1"/>
          <p:nvPr/>
        </p:nvSpPr>
        <p:spPr>
          <a:xfrm>
            <a:off x="685800" y="388927"/>
            <a:ext cx="9902390" cy="1063304"/>
          </a:xfrm>
          <a:prstGeom prst="rect">
            <a:avLst/>
          </a:prstGeom>
        </p:spPr>
        <p:txBody>
          <a:bodyPr lIns="0" tIns="0" rIns="0" bIns="0" rtlCol="0" anchor="t">
            <a:spAutoFit/>
          </a:bodyPr>
          <a:lstStyle/>
          <a:p>
            <a:pPr defTabSz="609630">
              <a:lnSpc>
                <a:spcPts val="4293"/>
              </a:lnSpc>
              <a:spcBef>
                <a:spcPct val="0"/>
              </a:spcBef>
            </a:pPr>
            <a:r>
              <a:rPr lang="en-US" sz="3066" b="1">
                <a:solidFill>
                  <a:srgbClr val="E04543"/>
                </a:solidFill>
                <a:latin typeface="Roboto Bold"/>
                <a:ea typeface="Roboto Bold"/>
                <a:cs typeface="Roboto Bold"/>
                <a:sym typeface="Roboto Bold"/>
              </a:rPr>
              <a:t>Bykomende redes vir die gebruik van die lydende vorm (vervolg)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2CFC2A-4CE7-2F4D-CAD0-9ECC2AF31B8A}"/>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8FAF8441-6E38-BF56-3BC7-5DCDFFB89C58}"/>
              </a:ext>
            </a:extLst>
          </p:cNvPr>
          <p:cNvSpPr/>
          <p:nvPr/>
        </p:nvSpPr>
        <p:spPr>
          <a:xfrm>
            <a:off x="685800" y="5950176"/>
            <a:ext cx="1225549" cy="502475"/>
          </a:xfrm>
          <a:custGeom>
            <a:avLst/>
            <a:gdLst/>
            <a:ahLst/>
            <a:cxnLst/>
            <a:rect l="l" t="t" r="r" b="b"/>
            <a:pathLst>
              <a:path w="1838323" h="753712">
                <a:moveTo>
                  <a:pt x="0" y="0"/>
                </a:moveTo>
                <a:lnTo>
                  <a:pt x="1838323" y="0"/>
                </a:lnTo>
                <a:lnTo>
                  <a:pt x="1838323" y="753712"/>
                </a:lnTo>
                <a:lnTo>
                  <a:pt x="0" y="753712"/>
                </a:lnTo>
                <a:lnTo>
                  <a:pt x="0" y="0"/>
                </a:lnTo>
                <a:close/>
              </a:path>
            </a:pathLst>
          </a:custGeom>
          <a:blipFill>
            <a:blip r:embed="rId3"/>
            <a:stretch>
              <a:fillRect/>
            </a:stretch>
          </a:blipFill>
        </p:spPr>
      </p:sp>
      <p:sp>
        <p:nvSpPr>
          <p:cNvPr id="3" name="TextBox 3">
            <a:extLst>
              <a:ext uri="{FF2B5EF4-FFF2-40B4-BE49-F238E27FC236}">
                <a16:creationId xmlns:a16="http://schemas.microsoft.com/office/drawing/2014/main" id="{722CCFAA-67A3-7B5D-859B-49E7E0F8FE6C}"/>
              </a:ext>
            </a:extLst>
          </p:cNvPr>
          <p:cNvSpPr txBox="1"/>
          <p:nvPr/>
        </p:nvSpPr>
        <p:spPr>
          <a:xfrm>
            <a:off x="409630" y="1854083"/>
            <a:ext cx="10851707" cy="2084994"/>
          </a:xfrm>
          <a:prstGeom prst="rect">
            <a:avLst/>
          </a:prstGeom>
        </p:spPr>
        <p:txBody>
          <a:bodyPr lIns="0" tIns="0" rIns="0" bIns="0" rtlCol="0" anchor="t">
            <a:spAutoFit/>
          </a:bodyPr>
          <a:lstStyle/>
          <a:p>
            <a:pPr marL="503793" lvl="1" indent="-251896" defTabSz="609630">
              <a:lnSpc>
                <a:spcPts val="3267"/>
              </a:lnSpc>
              <a:buFont typeface="Arial"/>
              <a:buChar char="•"/>
            </a:pPr>
            <a:r>
              <a:rPr lang="en-US" sz="2333" dirty="0">
                <a:solidFill>
                  <a:srgbClr val="000000"/>
                </a:solidFill>
                <a:latin typeface="Roboto"/>
                <a:ea typeface="Roboto"/>
                <a:cs typeface="Roboto"/>
                <a:sym typeface="Roboto"/>
              </a:rPr>
              <a:t>Soms het </a:t>
            </a:r>
            <a:r>
              <a:rPr lang="en-US" sz="2333" dirty="0" err="1">
                <a:solidFill>
                  <a:srgbClr val="000000"/>
                </a:solidFill>
                <a:latin typeface="Roboto"/>
                <a:ea typeface="Roboto"/>
                <a:cs typeface="Roboto"/>
                <a:sym typeface="Roboto"/>
              </a:rPr>
              <a:t>ons</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géén</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sinsdeel</a:t>
            </a:r>
            <a:r>
              <a:rPr lang="en-US" sz="2333" dirty="0">
                <a:solidFill>
                  <a:srgbClr val="000000"/>
                </a:solidFill>
                <a:latin typeface="Roboto"/>
                <a:ea typeface="Roboto"/>
                <a:cs typeface="Roboto"/>
                <a:sym typeface="Roboto"/>
              </a:rPr>
              <a:t> met die </a:t>
            </a:r>
            <a:r>
              <a:rPr lang="en-US" sz="2333" dirty="0" err="1">
                <a:solidFill>
                  <a:srgbClr val="000000"/>
                </a:solidFill>
                <a:latin typeface="Roboto"/>
                <a:ea typeface="Roboto"/>
                <a:cs typeface="Roboto"/>
                <a:sym typeface="Roboto"/>
              </a:rPr>
              <a:t>rol</a:t>
            </a:r>
            <a:r>
              <a:rPr lang="en-US" sz="2333" dirty="0">
                <a:solidFill>
                  <a:srgbClr val="000000"/>
                </a:solidFill>
                <a:latin typeface="Roboto"/>
                <a:ea typeface="Roboto"/>
                <a:cs typeface="Roboto"/>
                <a:sym typeface="Roboto"/>
              </a:rPr>
              <a:t> van </a:t>
            </a:r>
            <a:r>
              <a:rPr lang="en-US" sz="2333" dirty="0" err="1">
                <a:solidFill>
                  <a:srgbClr val="000000"/>
                </a:solidFill>
                <a:latin typeface="Roboto"/>
                <a:ea typeface="Roboto"/>
                <a:cs typeface="Roboto"/>
                <a:sym typeface="Roboto"/>
              </a:rPr>
              <a:t>pasiënt</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nie</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bv</a:t>
            </a:r>
            <a:r>
              <a:rPr lang="en-US" sz="2333" dirty="0">
                <a:solidFill>
                  <a:srgbClr val="000000"/>
                </a:solidFill>
                <a:latin typeface="Roboto"/>
                <a:ea typeface="Roboto"/>
                <a:cs typeface="Roboto"/>
                <a:sym typeface="Roboto"/>
              </a:rPr>
              <a:t>.</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Hulle</a:t>
            </a:r>
            <a:r>
              <a:rPr lang="en-US" sz="2333" dirty="0">
                <a:solidFill>
                  <a:srgbClr val="1D91C2"/>
                </a:solidFill>
                <a:latin typeface="Roboto"/>
                <a:ea typeface="Roboto"/>
                <a:cs typeface="Roboto"/>
                <a:sym typeface="Roboto"/>
              </a:rPr>
              <a:t> lag lekker</a:t>
            </a:r>
            <a:r>
              <a:rPr lang="en-US" sz="2333" dirty="0">
                <a:solidFill>
                  <a:srgbClr val="000000"/>
                </a:solidFill>
                <a:latin typeface="Roboto"/>
                <a:ea typeface="Roboto"/>
                <a:cs typeface="Roboto"/>
                <a:sym typeface="Roboto"/>
              </a:rPr>
              <a:t>), maar </a:t>
            </a:r>
            <a:r>
              <a:rPr lang="en-US" sz="2333" dirty="0" err="1">
                <a:solidFill>
                  <a:srgbClr val="000000"/>
                </a:solidFill>
                <a:latin typeface="Roboto"/>
                <a:ea typeface="Roboto"/>
                <a:cs typeface="Roboto"/>
                <a:sym typeface="Roboto"/>
              </a:rPr>
              <a:t>ons</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wil</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nietemin</a:t>
            </a:r>
            <a:r>
              <a:rPr lang="en-US" sz="2333" dirty="0">
                <a:solidFill>
                  <a:srgbClr val="000000"/>
                </a:solidFill>
                <a:latin typeface="Roboto"/>
                <a:ea typeface="Roboto"/>
                <a:cs typeface="Roboto"/>
                <a:sym typeface="Roboto"/>
              </a:rPr>
              <a:t> die </a:t>
            </a:r>
            <a:r>
              <a:rPr lang="en-US" sz="2333" dirty="0" err="1">
                <a:solidFill>
                  <a:srgbClr val="000000"/>
                </a:solidFill>
                <a:latin typeface="Roboto"/>
                <a:ea typeface="Roboto"/>
                <a:cs typeface="Roboto"/>
                <a:sym typeface="Roboto"/>
              </a:rPr>
              <a:t>handeling</a:t>
            </a:r>
            <a:r>
              <a:rPr lang="en-US" sz="2333" dirty="0">
                <a:solidFill>
                  <a:srgbClr val="000000"/>
                </a:solidFill>
                <a:latin typeface="Roboto"/>
                <a:ea typeface="Roboto"/>
                <a:cs typeface="Roboto"/>
                <a:sym typeface="Roboto"/>
              </a:rPr>
              <a:t> van die </a:t>
            </a:r>
            <a:r>
              <a:rPr lang="en-US" sz="2333" dirty="0" err="1">
                <a:solidFill>
                  <a:srgbClr val="000000"/>
                </a:solidFill>
                <a:latin typeface="Roboto"/>
                <a:ea typeface="Roboto"/>
                <a:cs typeface="Roboto"/>
                <a:sym typeface="Roboto"/>
              </a:rPr>
              <a:t>onoorganklike</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werkwoord</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bv</a:t>
            </a:r>
            <a:r>
              <a:rPr lang="en-US" sz="2333" dirty="0">
                <a:solidFill>
                  <a:srgbClr val="000000"/>
                </a:solidFill>
                <a:latin typeface="Roboto"/>
                <a:ea typeface="Roboto"/>
                <a:cs typeface="Roboto"/>
                <a:sym typeface="Roboto"/>
              </a:rPr>
              <a:t>. </a:t>
            </a:r>
            <a:r>
              <a:rPr lang="en-US" sz="2333" dirty="0">
                <a:solidFill>
                  <a:srgbClr val="1D91C2"/>
                </a:solidFill>
                <a:latin typeface="Roboto"/>
                <a:ea typeface="Roboto"/>
                <a:cs typeface="Roboto"/>
                <a:sym typeface="Roboto"/>
              </a:rPr>
              <a:t>lag</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beklemtoon</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dit</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wil</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sê</a:t>
            </a:r>
            <a:r>
              <a:rPr lang="en-US" sz="2333" dirty="0">
                <a:solidFill>
                  <a:srgbClr val="000000"/>
                </a:solidFill>
                <a:latin typeface="Roboto"/>
                <a:ea typeface="Roboto"/>
                <a:cs typeface="Roboto"/>
                <a:sym typeface="Roboto"/>
              </a:rPr>
              <a:t> </a:t>
            </a:r>
            <a:r>
              <a:rPr lang="en-US" sz="2333" dirty="0" err="1">
                <a:solidFill>
                  <a:srgbClr val="1D91C2"/>
                </a:solidFill>
                <a:latin typeface="Roboto"/>
                <a:ea typeface="Roboto"/>
                <a:cs typeface="Roboto"/>
                <a:sym typeface="Roboto"/>
              </a:rPr>
              <a:t>Daar</a:t>
            </a:r>
            <a:r>
              <a:rPr lang="en-US" sz="2333" dirty="0">
                <a:solidFill>
                  <a:srgbClr val="1D91C2"/>
                </a:solidFill>
                <a:latin typeface="Roboto"/>
                <a:ea typeface="Roboto"/>
                <a:cs typeface="Roboto"/>
                <a:sym typeface="Roboto"/>
              </a:rPr>
              <a:t> word (</a:t>
            </a:r>
            <a:r>
              <a:rPr lang="en-US" sz="2333" dirty="0" err="1">
                <a:solidFill>
                  <a:srgbClr val="1D91C2"/>
                </a:solidFill>
                <a:latin typeface="Roboto"/>
                <a:ea typeface="Roboto"/>
                <a:cs typeface="Roboto"/>
                <a:sym typeface="Roboto"/>
              </a:rPr>
              <a:t>deur</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hulle</a:t>
            </a:r>
            <a:r>
              <a:rPr lang="en-US" sz="2333" dirty="0">
                <a:solidFill>
                  <a:srgbClr val="1D91C2"/>
                </a:solidFill>
                <a:latin typeface="Roboto"/>
                <a:ea typeface="Roboto"/>
                <a:cs typeface="Roboto"/>
                <a:sym typeface="Roboto"/>
              </a:rPr>
              <a:t>) lekker </a:t>
            </a:r>
            <a:r>
              <a:rPr lang="en-US" sz="2333" dirty="0" err="1">
                <a:solidFill>
                  <a:srgbClr val="1D91C2"/>
                </a:solidFill>
                <a:latin typeface="Roboto"/>
                <a:ea typeface="Roboto"/>
                <a:cs typeface="Roboto"/>
                <a:sym typeface="Roboto"/>
              </a:rPr>
              <a:t>gelag</a:t>
            </a:r>
            <a:r>
              <a:rPr lang="en-US" sz="2333" dirty="0">
                <a:solidFill>
                  <a:srgbClr val="000000"/>
                </a:solidFill>
                <a:latin typeface="Roboto"/>
                <a:ea typeface="Roboto"/>
                <a:cs typeface="Roboto"/>
                <a:sym typeface="Roboto"/>
              </a:rPr>
              <a:t>.</a:t>
            </a:r>
          </a:p>
          <a:p>
            <a:pPr marL="503793" lvl="1" indent="-251896" algn="just" defTabSz="609630">
              <a:lnSpc>
                <a:spcPts val="3267"/>
              </a:lnSpc>
              <a:spcBef>
                <a:spcPct val="0"/>
              </a:spcBef>
              <a:buFont typeface="Arial"/>
              <a:buChar char="•"/>
            </a:pPr>
            <a:r>
              <a:rPr lang="en-US" sz="2333" dirty="0" err="1">
                <a:solidFill>
                  <a:srgbClr val="000000"/>
                </a:solidFill>
                <a:latin typeface="Roboto"/>
                <a:ea typeface="Roboto"/>
                <a:cs typeface="Roboto"/>
                <a:sym typeface="Roboto"/>
              </a:rPr>
              <a:t>Vergelyk</a:t>
            </a:r>
            <a:r>
              <a:rPr lang="en-US" sz="2333" dirty="0">
                <a:solidFill>
                  <a:srgbClr val="000000"/>
                </a:solidFill>
                <a:latin typeface="Roboto"/>
                <a:ea typeface="Roboto"/>
                <a:cs typeface="Roboto"/>
                <a:sym typeface="Roboto"/>
              </a:rPr>
              <a:t> </a:t>
            </a:r>
            <a:r>
              <a:rPr lang="en-US" sz="2333" dirty="0" err="1">
                <a:solidFill>
                  <a:srgbClr val="000000"/>
                </a:solidFill>
                <a:latin typeface="Roboto"/>
                <a:ea typeface="Roboto"/>
                <a:cs typeface="Roboto"/>
                <a:sym typeface="Roboto"/>
              </a:rPr>
              <a:t>ook</a:t>
            </a:r>
            <a:r>
              <a:rPr lang="en-US" sz="2333" dirty="0">
                <a:solidFill>
                  <a:srgbClr val="000000"/>
                </a:solidFill>
                <a:latin typeface="Roboto"/>
                <a:ea typeface="Roboto"/>
                <a:cs typeface="Roboto"/>
                <a:sym typeface="Roboto"/>
              </a:rPr>
              <a:t>: </a:t>
            </a:r>
            <a:r>
              <a:rPr lang="en-US" sz="2333" dirty="0">
                <a:solidFill>
                  <a:srgbClr val="0070C0"/>
                </a:solidFill>
                <a:latin typeface="Roboto"/>
                <a:ea typeface="Roboto"/>
                <a:cs typeface="Roboto"/>
                <a:sym typeface="Roboto"/>
              </a:rPr>
              <a:t>Jy rook </a:t>
            </a:r>
            <a:r>
              <a:rPr lang="en-US" sz="2333" dirty="0" err="1">
                <a:solidFill>
                  <a:srgbClr val="0070C0"/>
                </a:solidFill>
                <a:latin typeface="Roboto"/>
                <a:ea typeface="Roboto"/>
                <a:cs typeface="Roboto"/>
                <a:sym typeface="Roboto"/>
              </a:rPr>
              <a:t>nie</a:t>
            </a:r>
            <a:r>
              <a:rPr lang="en-US" sz="2333" dirty="0">
                <a:solidFill>
                  <a:srgbClr val="0070C0"/>
                </a:solidFill>
                <a:latin typeface="Roboto"/>
                <a:ea typeface="Roboto"/>
                <a:cs typeface="Roboto"/>
                <a:sym typeface="Roboto"/>
              </a:rPr>
              <a:t> </a:t>
            </a:r>
            <a:r>
              <a:rPr lang="en-US" sz="2333" dirty="0" err="1">
                <a:solidFill>
                  <a:srgbClr val="0070C0"/>
                </a:solidFill>
                <a:latin typeface="Roboto"/>
                <a:ea typeface="Roboto"/>
                <a:cs typeface="Roboto"/>
                <a:sym typeface="Roboto"/>
              </a:rPr>
              <a:t>hier</a:t>
            </a:r>
            <a:r>
              <a:rPr lang="en-US" sz="2333" dirty="0">
                <a:solidFill>
                  <a:srgbClr val="0070C0"/>
                </a:solidFill>
                <a:latin typeface="Roboto"/>
                <a:ea typeface="Roboto"/>
                <a:cs typeface="Roboto"/>
                <a:sym typeface="Roboto"/>
              </a:rPr>
              <a:t> </a:t>
            </a:r>
            <a:r>
              <a:rPr lang="en-US" sz="2333" dirty="0" err="1">
                <a:solidFill>
                  <a:srgbClr val="0070C0"/>
                </a:solidFill>
                <a:latin typeface="Roboto"/>
                <a:ea typeface="Roboto"/>
                <a:cs typeface="Roboto"/>
                <a:sym typeface="Roboto"/>
              </a:rPr>
              <a:t>nie</a:t>
            </a:r>
            <a:r>
              <a:rPr lang="en-US" sz="2333" dirty="0">
                <a:solidFill>
                  <a:srgbClr val="0070C0"/>
                </a:solidFill>
                <a:latin typeface="Roboto"/>
                <a:ea typeface="Roboto"/>
                <a:cs typeface="Roboto"/>
                <a:sym typeface="Roboto"/>
              </a:rPr>
              <a:t> </a:t>
            </a:r>
            <a:r>
              <a:rPr lang="en-US" sz="2333" dirty="0">
                <a:solidFill>
                  <a:srgbClr val="000000"/>
                </a:solidFill>
                <a:latin typeface="Roboto"/>
                <a:ea typeface="Roboto"/>
                <a:cs typeface="Roboto"/>
                <a:sym typeface="Roboto"/>
              </a:rPr>
              <a:t>&lt; </a:t>
            </a:r>
            <a:r>
              <a:rPr lang="en-US" sz="2333" dirty="0">
                <a:solidFill>
                  <a:srgbClr val="1D91C2"/>
                </a:solidFill>
                <a:latin typeface="Roboto"/>
                <a:ea typeface="Roboto"/>
                <a:cs typeface="Roboto"/>
                <a:sym typeface="Roboto"/>
              </a:rPr>
              <a:t>Daar word </a:t>
            </a:r>
            <a:r>
              <a:rPr lang="en-US" sz="2333" dirty="0" err="1">
                <a:solidFill>
                  <a:srgbClr val="1D91C2"/>
                </a:solidFill>
                <a:latin typeface="Roboto"/>
                <a:ea typeface="Roboto"/>
                <a:cs typeface="Roboto"/>
                <a:sym typeface="Roboto"/>
              </a:rPr>
              <a:t>nie</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deur</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jou</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hier</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gerook</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nie</a:t>
            </a:r>
            <a:r>
              <a:rPr lang="en-US" sz="2333" dirty="0">
                <a:solidFill>
                  <a:srgbClr val="000000"/>
                </a:solidFill>
                <a:latin typeface="Roboto"/>
                <a:ea typeface="Roboto"/>
                <a:cs typeface="Roboto"/>
                <a:sym typeface="Roboto"/>
              </a:rPr>
              <a:t> &gt; </a:t>
            </a:r>
            <a:r>
              <a:rPr lang="en-US" sz="2333" dirty="0">
                <a:solidFill>
                  <a:srgbClr val="1D91C2"/>
                </a:solidFill>
                <a:latin typeface="Roboto"/>
                <a:ea typeface="Roboto"/>
                <a:cs typeface="Roboto"/>
                <a:sym typeface="Roboto"/>
              </a:rPr>
              <a:t>Hier word </a:t>
            </a:r>
            <a:r>
              <a:rPr lang="en-US" sz="2333" dirty="0" err="1">
                <a:solidFill>
                  <a:srgbClr val="1D91C2"/>
                </a:solidFill>
                <a:latin typeface="Roboto"/>
                <a:ea typeface="Roboto"/>
                <a:cs typeface="Roboto"/>
                <a:sym typeface="Roboto"/>
              </a:rPr>
              <a:t>daar</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nie</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deur</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jou</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gerook</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nie</a:t>
            </a:r>
            <a:r>
              <a:rPr lang="en-US" sz="2333" dirty="0">
                <a:solidFill>
                  <a:srgbClr val="000000"/>
                </a:solidFill>
                <a:latin typeface="Roboto"/>
                <a:ea typeface="Roboto"/>
                <a:cs typeface="Roboto"/>
                <a:sym typeface="Roboto"/>
              </a:rPr>
              <a:t> &gt; </a:t>
            </a:r>
            <a:r>
              <a:rPr lang="en-US" sz="2333" dirty="0">
                <a:solidFill>
                  <a:srgbClr val="1D91C2"/>
                </a:solidFill>
                <a:latin typeface="Roboto"/>
                <a:ea typeface="Roboto"/>
                <a:cs typeface="Roboto"/>
                <a:sym typeface="Roboto"/>
              </a:rPr>
              <a:t>Hier word </a:t>
            </a:r>
            <a:r>
              <a:rPr lang="en-US" sz="2333" dirty="0" err="1">
                <a:solidFill>
                  <a:srgbClr val="1D91C2"/>
                </a:solidFill>
                <a:latin typeface="Roboto"/>
                <a:ea typeface="Roboto"/>
                <a:cs typeface="Roboto"/>
                <a:sym typeface="Roboto"/>
              </a:rPr>
              <a:t>nie</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deur</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jou</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gerook</a:t>
            </a:r>
            <a:r>
              <a:rPr lang="en-US" sz="2333" dirty="0">
                <a:solidFill>
                  <a:srgbClr val="1D91C2"/>
                </a:solidFill>
                <a:latin typeface="Roboto"/>
                <a:ea typeface="Roboto"/>
                <a:cs typeface="Roboto"/>
                <a:sym typeface="Roboto"/>
              </a:rPr>
              <a:t> </a:t>
            </a:r>
            <a:r>
              <a:rPr lang="en-US" sz="2333" dirty="0" err="1">
                <a:solidFill>
                  <a:srgbClr val="1D91C2"/>
                </a:solidFill>
                <a:latin typeface="Roboto"/>
                <a:ea typeface="Roboto"/>
                <a:cs typeface="Roboto"/>
                <a:sym typeface="Roboto"/>
              </a:rPr>
              <a:t>nie</a:t>
            </a:r>
            <a:r>
              <a:rPr lang="en-US" sz="2333" dirty="0">
                <a:solidFill>
                  <a:srgbClr val="000000"/>
                </a:solidFill>
                <a:latin typeface="Roboto"/>
                <a:ea typeface="Roboto"/>
                <a:cs typeface="Roboto"/>
                <a:sym typeface="Roboto"/>
              </a:rPr>
              <a:t>.</a:t>
            </a:r>
          </a:p>
        </p:txBody>
      </p:sp>
      <p:sp>
        <p:nvSpPr>
          <p:cNvPr id="5" name="TextBox 5">
            <a:extLst>
              <a:ext uri="{FF2B5EF4-FFF2-40B4-BE49-F238E27FC236}">
                <a16:creationId xmlns:a16="http://schemas.microsoft.com/office/drawing/2014/main" id="{7CC1ACF4-D2CF-C5B9-3464-DDC204483451}"/>
              </a:ext>
            </a:extLst>
          </p:cNvPr>
          <p:cNvSpPr txBox="1"/>
          <p:nvPr/>
        </p:nvSpPr>
        <p:spPr>
          <a:xfrm>
            <a:off x="685800" y="388927"/>
            <a:ext cx="9902390" cy="1063304"/>
          </a:xfrm>
          <a:prstGeom prst="rect">
            <a:avLst/>
          </a:prstGeom>
        </p:spPr>
        <p:txBody>
          <a:bodyPr lIns="0" tIns="0" rIns="0" bIns="0" rtlCol="0" anchor="t">
            <a:spAutoFit/>
          </a:bodyPr>
          <a:lstStyle/>
          <a:p>
            <a:pPr defTabSz="609630">
              <a:lnSpc>
                <a:spcPts val="4293"/>
              </a:lnSpc>
              <a:spcBef>
                <a:spcPct val="0"/>
              </a:spcBef>
            </a:pPr>
            <a:r>
              <a:rPr lang="en-US" sz="3066" b="1">
                <a:solidFill>
                  <a:srgbClr val="E04543"/>
                </a:solidFill>
                <a:latin typeface="Roboto Bold"/>
                <a:ea typeface="Roboto Bold"/>
                <a:cs typeface="Roboto Bold"/>
                <a:sym typeface="Roboto Bold"/>
              </a:rPr>
              <a:t>Bykomende redes vir die gebruik van die lydende vorm (vervolg)</a:t>
            </a:r>
          </a:p>
        </p:txBody>
      </p:sp>
      <p:pic>
        <p:nvPicPr>
          <p:cNvPr id="12" name="Picture 11">
            <a:extLst>
              <a:ext uri="{FF2B5EF4-FFF2-40B4-BE49-F238E27FC236}">
                <a16:creationId xmlns:a16="http://schemas.microsoft.com/office/drawing/2014/main" id="{C951873C-F51D-994B-F1B4-992E97418F6D}"/>
              </a:ext>
            </a:extLst>
          </p:cNvPr>
          <p:cNvPicPr>
            <a:picLocks noChangeAspect="1"/>
          </p:cNvPicPr>
          <p:nvPr/>
        </p:nvPicPr>
        <p:blipFill>
          <a:blip r:embed="rId4"/>
          <a:stretch>
            <a:fillRect/>
          </a:stretch>
        </p:blipFill>
        <p:spPr>
          <a:xfrm>
            <a:off x="8086725" y="4672377"/>
            <a:ext cx="3819797" cy="2052985"/>
          </a:xfrm>
          <a:prstGeom prst="rect">
            <a:avLst/>
          </a:prstGeom>
        </p:spPr>
      </p:pic>
      <p:cxnSp>
        <p:nvCxnSpPr>
          <p:cNvPr id="6" name="Straight Connector 5">
            <a:extLst>
              <a:ext uri="{FF2B5EF4-FFF2-40B4-BE49-F238E27FC236}">
                <a16:creationId xmlns:a16="http://schemas.microsoft.com/office/drawing/2014/main" id="{E67A97D8-E5E9-25A1-1B19-1B38DC458203}"/>
              </a:ext>
            </a:extLst>
          </p:cNvPr>
          <p:cNvCxnSpPr>
            <a:cxnSpLocks/>
          </p:cNvCxnSpPr>
          <p:nvPr/>
        </p:nvCxnSpPr>
        <p:spPr>
          <a:xfrm>
            <a:off x="2430966" y="3657600"/>
            <a:ext cx="477126" cy="434715"/>
          </a:xfrm>
          <a:prstGeom prst="line">
            <a:avLst/>
          </a:prstGeom>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963402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C83A0B08-0EC9-9018-DF02-46AF84F2D29E}"/>
              </a:ext>
            </a:extLst>
          </p:cNvPr>
          <p:cNvPicPr>
            <a:picLocks noChangeAspect="1"/>
          </p:cNvPicPr>
          <p:nvPr/>
        </p:nvPicPr>
        <p:blipFill>
          <a:blip r:embed="rId3"/>
          <a:stretch>
            <a:fillRect/>
          </a:stretch>
        </p:blipFill>
        <p:spPr>
          <a:xfrm>
            <a:off x="318332" y="1727061"/>
            <a:ext cx="11683587" cy="2573477"/>
          </a:xfrm>
          <a:prstGeom prst="rect">
            <a:avLst/>
          </a:prstGeom>
        </p:spPr>
      </p:pic>
      <p:sp>
        <p:nvSpPr>
          <p:cNvPr id="2" name="Freeform 2"/>
          <p:cNvSpPr/>
          <p:nvPr/>
        </p:nvSpPr>
        <p:spPr>
          <a:xfrm>
            <a:off x="685800" y="5950176"/>
            <a:ext cx="1225549" cy="502475"/>
          </a:xfrm>
          <a:custGeom>
            <a:avLst/>
            <a:gdLst/>
            <a:ahLst/>
            <a:cxnLst/>
            <a:rect l="l" t="t" r="r" b="b"/>
            <a:pathLst>
              <a:path w="1838323" h="753712">
                <a:moveTo>
                  <a:pt x="0" y="0"/>
                </a:moveTo>
                <a:lnTo>
                  <a:pt x="1838323" y="0"/>
                </a:lnTo>
                <a:lnTo>
                  <a:pt x="1838323" y="753712"/>
                </a:lnTo>
                <a:lnTo>
                  <a:pt x="0" y="753712"/>
                </a:lnTo>
                <a:lnTo>
                  <a:pt x="0" y="0"/>
                </a:lnTo>
                <a:close/>
              </a:path>
            </a:pathLst>
          </a:custGeom>
          <a:blipFill>
            <a:blip r:embed="rId4"/>
            <a:stretch>
              <a:fillRect/>
            </a:stretch>
          </a:blipFill>
        </p:spPr>
      </p:sp>
      <p:sp>
        <p:nvSpPr>
          <p:cNvPr id="3" name="Freeform 3"/>
          <p:cNvSpPr/>
          <p:nvPr/>
        </p:nvSpPr>
        <p:spPr>
          <a:xfrm>
            <a:off x="6299890" y="4403539"/>
            <a:ext cx="662303" cy="1103839"/>
          </a:xfrm>
          <a:custGeom>
            <a:avLst/>
            <a:gdLst/>
            <a:ahLst/>
            <a:cxnLst/>
            <a:rect l="l" t="t" r="r" b="b"/>
            <a:pathLst>
              <a:path w="993455" h="1655759">
                <a:moveTo>
                  <a:pt x="0" y="0"/>
                </a:moveTo>
                <a:lnTo>
                  <a:pt x="993456" y="0"/>
                </a:lnTo>
                <a:lnTo>
                  <a:pt x="993456" y="1655758"/>
                </a:lnTo>
                <a:lnTo>
                  <a:pt x="0" y="165575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TextBox 5"/>
          <p:cNvSpPr txBox="1"/>
          <p:nvPr/>
        </p:nvSpPr>
        <p:spPr>
          <a:xfrm>
            <a:off x="685800" y="391301"/>
            <a:ext cx="9902390" cy="1063304"/>
          </a:xfrm>
          <a:prstGeom prst="rect">
            <a:avLst/>
          </a:prstGeom>
        </p:spPr>
        <p:txBody>
          <a:bodyPr lIns="0" tIns="0" rIns="0" bIns="0" rtlCol="0" anchor="t">
            <a:spAutoFit/>
          </a:bodyPr>
          <a:lstStyle/>
          <a:p>
            <a:pPr defTabSz="609630">
              <a:lnSpc>
                <a:spcPts val="4293"/>
              </a:lnSpc>
              <a:spcBef>
                <a:spcPct val="0"/>
              </a:spcBef>
            </a:pPr>
            <a:r>
              <a:rPr lang="en-US" sz="3066" b="1">
                <a:solidFill>
                  <a:srgbClr val="E04543"/>
                </a:solidFill>
                <a:latin typeface="Roboto Bold"/>
                <a:ea typeface="Roboto Bold"/>
                <a:cs typeface="Roboto Bold"/>
                <a:sym typeface="Roboto Bold"/>
              </a:rPr>
              <a:t>Bykomende redes vir die gebruik van die lydende vorm (vervolg)</a:t>
            </a:r>
          </a:p>
        </p:txBody>
      </p:sp>
      <p:sp>
        <p:nvSpPr>
          <p:cNvPr id="8" name="TextBox 8"/>
          <p:cNvSpPr txBox="1"/>
          <p:nvPr/>
        </p:nvSpPr>
        <p:spPr>
          <a:xfrm>
            <a:off x="4096238" y="5749287"/>
            <a:ext cx="6022123" cy="401777"/>
          </a:xfrm>
          <a:prstGeom prst="rect">
            <a:avLst/>
          </a:prstGeom>
        </p:spPr>
        <p:txBody>
          <a:bodyPr wrap="square" lIns="0" tIns="0" rIns="0" bIns="0" rtlCol="0" anchor="t">
            <a:spAutoFit/>
          </a:bodyPr>
          <a:lstStyle/>
          <a:p>
            <a:pPr algn="ctr" defTabSz="609630">
              <a:lnSpc>
                <a:spcPts val="3061"/>
              </a:lnSpc>
            </a:pPr>
            <a:r>
              <a:rPr lang="en-US" sz="3061" b="1" dirty="0" err="1">
                <a:solidFill>
                  <a:srgbClr val="E04543"/>
                </a:solidFill>
                <a:latin typeface="Big Shoulders Display Bold"/>
                <a:ea typeface="Big Shoulders Display Bold"/>
                <a:cs typeface="Big Shoulders Display Bold"/>
                <a:sym typeface="Big Shoulders Display Bold"/>
              </a:rPr>
              <a:t>Nie</a:t>
            </a:r>
            <a:r>
              <a:rPr lang="en-US" sz="3061" b="1" dirty="0">
                <a:solidFill>
                  <a:srgbClr val="E04543"/>
                </a:solidFill>
                <a:latin typeface="Big Shoulders Display Bold"/>
                <a:ea typeface="Big Shoulders Display Bold"/>
                <a:cs typeface="Big Shoulders Display Bold"/>
                <a:sym typeface="Big Shoulders Display Bold"/>
              </a:rPr>
              <a:t> </a:t>
            </a:r>
            <a:r>
              <a:rPr lang="en-US" sz="3061" b="1" dirty="0" err="1">
                <a:solidFill>
                  <a:srgbClr val="E04543"/>
                </a:solidFill>
                <a:latin typeface="Big Shoulders Display Bold"/>
                <a:ea typeface="Big Shoulders Display Bold"/>
                <a:cs typeface="Big Shoulders Display Bold"/>
                <a:sym typeface="Big Shoulders Display Bold"/>
              </a:rPr>
              <a:t>na</a:t>
            </a:r>
            <a:r>
              <a:rPr lang="en-US" sz="3061" b="1" dirty="0">
                <a:solidFill>
                  <a:srgbClr val="E04543"/>
                </a:solidFill>
                <a:latin typeface="Big Shoulders Display Bold"/>
                <a:ea typeface="Big Shoulders Display Bold"/>
                <a:cs typeface="Big Shoulders Display Bold"/>
                <a:sym typeface="Big Shoulders Display Bold"/>
              </a:rPr>
              <a:t> </a:t>
            </a:r>
            <a:r>
              <a:rPr lang="en-US" sz="3061" b="1" dirty="0" err="1">
                <a:solidFill>
                  <a:srgbClr val="E04543"/>
                </a:solidFill>
                <a:latin typeface="Big Shoulders Display Bold"/>
                <a:ea typeface="Big Shoulders Display Bold"/>
                <a:cs typeface="Big Shoulders Display Bold"/>
                <a:sym typeface="Big Shoulders Display Bold"/>
              </a:rPr>
              <a:t>iets</a:t>
            </a:r>
            <a:r>
              <a:rPr lang="en-US" sz="3061" b="1" dirty="0">
                <a:solidFill>
                  <a:srgbClr val="E04543"/>
                </a:solidFill>
                <a:latin typeface="Big Shoulders Display Bold"/>
                <a:ea typeface="Big Shoulders Display Bold"/>
                <a:cs typeface="Big Shoulders Display Bold"/>
                <a:sym typeface="Big Shoulders Display Bold"/>
              </a:rPr>
              <a:t> </a:t>
            </a:r>
            <a:r>
              <a:rPr lang="en-US" sz="3061" b="1" dirty="0" err="1">
                <a:solidFill>
                  <a:srgbClr val="E04543"/>
                </a:solidFill>
                <a:latin typeface="Big Shoulders Display Bold"/>
                <a:ea typeface="Big Shoulders Display Bold"/>
                <a:cs typeface="Big Shoulders Display Bold"/>
                <a:sym typeface="Big Shoulders Display Bold"/>
              </a:rPr>
              <a:t>spesifieks</a:t>
            </a:r>
            <a:r>
              <a:rPr lang="en-US" sz="3061" b="1" dirty="0">
                <a:solidFill>
                  <a:srgbClr val="E04543"/>
                </a:solidFill>
                <a:latin typeface="Big Shoulders Display Bold"/>
                <a:ea typeface="Big Shoulders Display Bold"/>
                <a:cs typeface="Big Shoulders Display Bold"/>
                <a:sym typeface="Big Shoulders Display Bold"/>
              </a:rPr>
              <a:t> </a:t>
            </a:r>
            <a:r>
              <a:rPr lang="en-US" sz="3061" b="1" dirty="0" err="1">
                <a:solidFill>
                  <a:srgbClr val="E04543"/>
                </a:solidFill>
                <a:latin typeface="Big Shoulders Display Bold"/>
                <a:ea typeface="Big Shoulders Display Bold"/>
                <a:cs typeface="Big Shoulders Display Bold"/>
                <a:sym typeface="Big Shoulders Display Bold"/>
              </a:rPr>
              <a:t>verwys</a:t>
            </a:r>
            <a:r>
              <a:rPr lang="en-US" sz="3061" b="1" dirty="0">
                <a:solidFill>
                  <a:srgbClr val="E04543"/>
                </a:solidFill>
                <a:latin typeface="Big Shoulders Display Bold"/>
                <a:ea typeface="Big Shoulders Display Bold"/>
                <a:cs typeface="Big Shoulders Display Bold"/>
                <a:sym typeface="Big Shoulders Display Bold"/>
              </a:rPr>
              <a:t> </a:t>
            </a:r>
            <a:r>
              <a:rPr lang="en-US" sz="3061" b="1" dirty="0" err="1">
                <a:solidFill>
                  <a:srgbClr val="E04543"/>
                </a:solidFill>
                <a:latin typeface="Big Shoulders Display Bold"/>
                <a:ea typeface="Big Shoulders Display Bold"/>
                <a:cs typeface="Big Shoulders Display Bold"/>
                <a:sym typeface="Big Shoulders Display Bold"/>
              </a:rPr>
              <a:t>nie</a:t>
            </a:r>
            <a:endParaRPr lang="en-US" sz="3061" b="1" dirty="0">
              <a:solidFill>
                <a:srgbClr val="E04543"/>
              </a:solidFill>
              <a:latin typeface="Big Shoulders Display Bold"/>
              <a:ea typeface="Big Shoulders Display Bold"/>
              <a:cs typeface="Big Shoulders Display Bold"/>
              <a:sym typeface="Big Shoulders Display Bold"/>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85800" y="5950176"/>
            <a:ext cx="1225549" cy="502475"/>
          </a:xfrm>
          <a:custGeom>
            <a:avLst/>
            <a:gdLst/>
            <a:ahLst/>
            <a:cxnLst/>
            <a:rect l="l" t="t" r="r" b="b"/>
            <a:pathLst>
              <a:path w="1838323" h="753712">
                <a:moveTo>
                  <a:pt x="0" y="0"/>
                </a:moveTo>
                <a:lnTo>
                  <a:pt x="1838323" y="0"/>
                </a:lnTo>
                <a:lnTo>
                  <a:pt x="1838323" y="753712"/>
                </a:lnTo>
                <a:lnTo>
                  <a:pt x="0" y="753712"/>
                </a:lnTo>
                <a:lnTo>
                  <a:pt x="0" y="0"/>
                </a:lnTo>
                <a:close/>
              </a:path>
            </a:pathLst>
          </a:custGeom>
          <a:blipFill>
            <a:blip r:embed="rId3"/>
            <a:stretch>
              <a:fillRect/>
            </a:stretch>
          </a:blipFill>
        </p:spPr>
      </p:sp>
      <p:sp>
        <p:nvSpPr>
          <p:cNvPr id="4" name="TextBox 4"/>
          <p:cNvSpPr txBox="1"/>
          <p:nvPr/>
        </p:nvSpPr>
        <p:spPr>
          <a:xfrm>
            <a:off x="685800" y="1306125"/>
            <a:ext cx="10851707" cy="2508187"/>
          </a:xfrm>
          <a:prstGeom prst="rect">
            <a:avLst/>
          </a:prstGeom>
        </p:spPr>
        <p:txBody>
          <a:bodyPr lIns="0" tIns="0" rIns="0" bIns="0" rtlCol="0" anchor="t">
            <a:spAutoFit/>
          </a:bodyPr>
          <a:lstStyle/>
          <a:p>
            <a:pPr defTabSz="609630">
              <a:lnSpc>
                <a:spcPts val="3267"/>
              </a:lnSpc>
            </a:pPr>
            <a:r>
              <a:rPr lang="nl-NL" sz="2333" dirty="0">
                <a:solidFill>
                  <a:srgbClr val="000000"/>
                </a:solidFill>
                <a:latin typeface="Roboto"/>
                <a:ea typeface="Roboto"/>
                <a:cs typeface="Roboto"/>
                <a:sym typeface="Roboto"/>
              </a:rPr>
              <a:t>Slegs wanneer ’n gebeurtenis reeds voltooi/afgehandel is, voordat ’n ander gebeurtenis plaasgevind het, word </a:t>
            </a:r>
            <a:r>
              <a:rPr lang="nl-NL" sz="2333" dirty="0">
                <a:solidFill>
                  <a:srgbClr val="4F81BD"/>
                </a:solidFill>
                <a:latin typeface="Roboto"/>
                <a:ea typeface="Roboto"/>
                <a:cs typeface="Roboto"/>
                <a:sym typeface="Roboto"/>
              </a:rPr>
              <a:t>was</a:t>
            </a:r>
            <a:r>
              <a:rPr lang="nl-NL" sz="2333" dirty="0">
                <a:solidFill>
                  <a:srgbClr val="000000"/>
                </a:solidFill>
                <a:latin typeface="Roboto"/>
                <a:ea typeface="Roboto"/>
                <a:cs typeface="Roboto"/>
                <a:sym typeface="Roboto"/>
              </a:rPr>
              <a:t> in die lydende vorm gebruik. </a:t>
            </a:r>
          </a:p>
          <a:p>
            <a:pPr defTabSz="609630">
              <a:lnSpc>
                <a:spcPts val="3267"/>
              </a:lnSpc>
            </a:pPr>
            <a:endParaRPr lang="nl-NL" sz="2333" dirty="0">
              <a:solidFill>
                <a:srgbClr val="000000"/>
              </a:solidFill>
              <a:latin typeface="Roboto"/>
              <a:ea typeface="Roboto"/>
              <a:cs typeface="Roboto"/>
              <a:sym typeface="Roboto"/>
            </a:endParaRPr>
          </a:p>
          <a:p>
            <a:pPr defTabSz="609630">
              <a:lnSpc>
                <a:spcPts val="3267"/>
              </a:lnSpc>
            </a:pPr>
            <a:r>
              <a:rPr lang="nl-NL" sz="2333" dirty="0">
                <a:solidFill>
                  <a:srgbClr val="000000"/>
                </a:solidFill>
                <a:latin typeface="Roboto"/>
                <a:ea typeface="Roboto"/>
                <a:cs typeface="Roboto"/>
                <a:sym typeface="Roboto"/>
              </a:rPr>
              <a:t>Byvoorbeeld, </a:t>
            </a:r>
            <a:r>
              <a:rPr lang="nl-NL" sz="2333" dirty="0">
                <a:solidFill>
                  <a:srgbClr val="4F81BD"/>
                </a:solidFill>
                <a:latin typeface="Roboto"/>
                <a:ea typeface="Roboto"/>
                <a:cs typeface="Roboto"/>
                <a:sym typeface="Roboto"/>
              </a:rPr>
              <a:t>Toe Piet daar aankom, het Suzie reeds die werk voltooi</a:t>
            </a:r>
            <a:r>
              <a:rPr lang="nl-NL" sz="2333" dirty="0">
                <a:solidFill>
                  <a:srgbClr val="000000"/>
                </a:solidFill>
                <a:latin typeface="Roboto"/>
                <a:ea typeface="Roboto"/>
                <a:cs typeface="Roboto"/>
                <a:sym typeface="Roboto"/>
              </a:rPr>
              <a:t> word </a:t>
            </a:r>
            <a:r>
              <a:rPr lang="nl-NL" sz="2333" dirty="0">
                <a:solidFill>
                  <a:srgbClr val="4F81BD"/>
                </a:solidFill>
                <a:latin typeface="Roboto"/>
                <a:ea typeface="Roboto"/>
                <a:cs typeface="Roboto"/>
                <a:sym typeface="Roboto"/>
              </a:rPr>
              <a:t>Toe Piet daar aankom, </a:t>
            </a:r>
            <a:r>
              <a:rPr lang="nl-NL" sz="2333" b="1" dirty="0">
                <a:solidFill>
                  <a:srgbClr val="4F81BD"/>
                </a:solidFill>
                <a:latin typeface="Roboto"/>
                <a:ea typeface="Roboto"/>
                <a:cs typeface="Roboto"/>
                <a:sym typeface="Roboto"/>
              </a:rPr>
              <a:t>was</a:t>
            </a:r>
            <a:r>
              <a:rPr lang="nl-NL" sz="2333" dirty="0">
                <a:solidFill>
                  <a:srgbClr val="4F81BD"/>
                </a:solidFill>
                <a:latin typeface="Roboto"/>
                <a:ea typeface="Roboto"/>
                <a:cs typeface="Roboto"/>
                <a:sym typeface="Roboto"/>
              </a:rPr>
              <a:t> die werk reeds deur Suzie voltooi</a:t>
            </a:r>
            <a:r>
              <a:rPr lang="nl-NL" sz="2333" dirty="0">
                <a:solidFill>
                  <a:srgbClr val="000000"/>
                </a:solidFill>
                <a:latin typeface="Roboto"/>
                <a:ea typeface="Roboto"/>
                <a:cs typeface="Roboto"/>
                <a:sym typeface="Roboto"/>
              </a:rPr>
              <a:t>; nie *</a:t>
            </a:r>
            <a:r>
              <a:rPr lang="nl-NL" sz="2333" dirty="0">
                <a:solidFill>
                  <a:srgbClr val="4F81BD"/>
                </a:solidFill>
                <a:latin typeface="Roboto"/>
                <a:ea typeface="Roboto"/>
                <a:cs typeface="Roboto"/>
                <a:sym typeface="Roboto"/>
              </a:rPr>
              <a:t>Toe Piet daar aankom, </a:t>
            </a:r>
            <a:r>
              <a:rPr lang="nl-NL" sz="2333" b="1" dirty="0">
                <a:solidFill>
                  <a:srgbClr val="4F81BD"/>
                </a:solidFill>
                <a:latin typeface="Roboto"/>
                <a:ea typeface="Roboto"/>
                <a:cs typeface="Roboto"/>
                <a:sym typeface="Roboto"/>
              </a:rPr>
              <a:t>is</a:t>
            </a:r>
            <a:r>
              <a:rPr lang="nl-NL" sz="2333" dirty="0">
                <a:solidFill>
                  <a:srgbClr val="4F81BD"/>
                </a:solidFill>
                <a:latin typeface="Roboto"/>
                <a:ea typeface="Roboto"/>
                <a:cs typeface="Roboto"/>
                <a:sym typeface="Roboto"/>
              </a:rPr>
              <a:t> die werk reeds deur Suzie voltooi </a:t>
            </a:r>
            <a:r>
              <a:rPr lang="nl-NL" sz="2333" dirty="0">
                <a:solidFill>
                  <a:prstClr val="black"/>
                </a:solidFill>
                <a:latin typeface="Roboto"/>
                <a:ea typeface="Roboto"/>
                <a:cs typeface="Roboto"/>
                <a:sym typeface="Roboto"/>
              </a:rPr>
              <a:t>nie.</a:t>
            </a:r>
            <a:r>
              <a:rPr lang="nl-NL" sz="2333" dirty="0">
                <a:solidFill>
                  <a:srgbClr val="000000"/>
                </a:solidFill>
                <a:latin typeface="Roboto"/>
                <a:ea typeface="Roboto"/>
                <a:cs typeface="Roboto"/>
                <a:sym typeface="Roboto"/>
              </a:rPr>
              <a:t> </a:t>
            </a:r>
          </a:p>
        </p:txBody>
      </p:sp>
      <p:sp>
        <p:nvSpPr>
          <p:cNvPr id="5" name="TextBox 5"/>
          <p:cNvSpPr txBox="1"/>
          <p:nvPr/>
        </p:nvSpPr>
        <p:spPr>
          <a:xfrm>
            <a:off x="685800" y="391372"/>
            <a:ext cx="9902390" cy="511871"/>
          </a:xfrm>
          <a:prstGeom prst="rect">
            <a:avLst/>
          </a:prstGeom>
        </p:spPr>
        <p:txBody>
          <a:bodyPr lIns="0" tIns="0" rIns="0" bIns="0" rtlCol="0" anchor="t">
            <a:spAutoFit/>
          </a:bodyPr>
          <a:lstStyle/>
          <a:p>
            <a:pPr defTabSz="609630">
              <a:lnSpc>
                <a:spcPts val="4293"/>
              </a:lnSpc>
              <a:spcBef>
                <a:spcPct val="0"/>
              </a:spcBef>
            </a:pPr>
            <a:r>
              <a:rPr lang="en-US" sz="3066" b="1" dirty="0" err="1">
                <a:solidFill>
                  <a:srgbClr val="E04543"/>
                </a:solidFill>
                <a:latin typeface="Roboto Bold"/>
                <a:ea typeface="Roboto Bold"/>
                <a:cs typeface="Roboto Bold"/>
                <a:sym typeface="Roboto Bold"/>
              </a:rPr>
              <a:t>Wanneer</a:t>
            </a:r>
            <a:r>
              <a:rPr lang="en-US" sz="3066" b="1" dirty="0">
                <a:solidFill>
                  <a:srgbClr val="E04543"/>
                </a:solidFill>
                <a:latin typeface="Roboto Bold"/>
                <a:ea typeface="Roboto Bold"/>
                <a:cs typeface="Roboto Bold"/>
                <a:sym typeface="Roboto Bold"/>
              </a:rPr>
              <a:t> word “was” in die </a:t>
            </a:r>
            <a:r>
              <a:rPr lang="en-US" sz="3066" b="1" dirty="0" err="1">
                <a:solidFill>
                  <a:srgbClr val="E04543"/>
                </a:solidFill>
                <a:latin typeface="Roboto Bold"/>
                <a:ea typeface="Roboto Bold"/>
                <a:cs typeface="Roboto Bold"/>
                <a:sym typeface="Roboto Bold"/>
              </a:rPr>
              <a:t>lydende</a:t>
            </a:r>
            <a:r>
              <a:rPr lang="en-US" sz="3066" b="1" dirty="0">
                <a:solidFill>
                  <a:srgbClr val="E04543"/>
                </a:solidFill>
                <a:latin typeface="Roboto Bold"/>
                <a:ea typeface="Roboto Bold"/>
                <a:cs typeface="Roboto Bold"/>
                <a:sym typeface="Roboto Bold"/>
              </a:rPr>
              <a:t> </a:t>
            </a:r>
            <a:r>
              <a:rPr lang="en-US" sz="3066" b="1" dirty="0" err="1">
                <a:solidFill>
                  <a:srgbClr val="E04543"/>
                </a:solidFill>
                <a:latin typeface="Roboto Bold"/>
                <a:ea typeface="Roboto Bold"/>
                <a:cs typeface="Roboto Bold"/>
                <a:sym typeface="Roboto Bold"/>
              </a:rPr>
              <a:t>vorm</a:t>
            </a:r>
            <a:r>
              <a:rPr lang="en-US" sz="3066" b="1" dirty="0">
                <a:solidFill>
                  <a:srgbClr val="E04543"/>
                </a:solidFill>
                <a:latin typeface="Roboto Bold"/>
                <a:ea typeface="Roboto Bold"/>
                <a:cs typeface="Roboto Bold"/>
                <a:sym typeface="Roboto Bold"/>
              </a:rPr>
              <a:t> </a:t>
            </a:r>
            <a:r>
              <a:rPr lang="en-US" sz="3066" b="1" dirty="0" err="1">
                <a:solidFill>
                  <a:srgbClr val="E04543"/>
                </a:solidFill>
                <a:latin typeface="Roboto Bold"/>
                <a:ea typeface="Roboto Bold"/>
                <a:cs typeface="Roboto Bold"/>
                <a:sym typeface="Roboto Bold"/>
              </a:rPr>
              <a:t>gebruik</a:t>
            </a:r>
            <a:r>
              <a:rPr lang="en-US" sz="3066" b="1" dirty="0">
                <a:solidFill>
                  <a:srgbClr val="E04543"/>
                </a:solidFill>
                <a:latin typeface="Roboto Bold"/>
                <a:ea typeface="Roboto Bold"/>
                <a:cs typeface="Roboto Bold"/>
                <a:sym typeface="Roboto Bold"/>
              </a:rPr>
              <a:t>?</a:t>
            </a:r>
          </a:p>
        </p:txBody>
      </p:sp>
      <p:sp>
        <p:nvSpPr>
          <p:cNvPr id="8" name="Freeform 4">
            <a:extLst>
              <a:ext uri="{FF2B5EF4-FFF2-40B4-BE49-F238E27FC236}">
                <a16:creationId xmlns:a16="http://schemas.microsoft.com/office/drawing/2014/main" id="{C281017B-6F11-24B1-E11F-755DE94609F7}"/>
              </a:ext>
            </a:extLst>
          </p:cNvPr>
          <p:cNvSpPr/>
          <p:nvPr/>
        </p:nvSpPr>
        <p:spPr>
          <a:xfrm>
            <a:off x="8327003" y="3540968"/>
            <a:ext cx="3210504" cy="3088432"/>
          </a:xfrm>
          <a:custGeom>
            <a:avLst/>
            <a:gdLst/>
            <a:ahLst/>
            <a:cxnLst/>
            <a:rect l="l" t="t" r="r" b="b"/>
            <a:pathLst>
              <a:path w="4815756" h="4632648">
                <a:moveTo>
                  <a:pt x="0" y="0"/>
                </a:moveTo>
                <a:lnTo>
                  <a:pt x="4815756" y="0"/>
                </a:lnTo>
                <a:lnTo>
                  <a:pt x="4815756" y="4632648"/>
                </a:lnTo>
                <a:lnTo>
                  <a:pt x="0" y="4632648"/>
                </a:lnTo>
                <a:lnTo>
                  <a:pt x="0" y="0"/>
                </a:lnTo>
                <a:close/>
              </a:path>
            </a:pathLst>
          </a:custGeom>
          <a:blipFill>
            <a:blip r:embed="rId4"/>
            <a:stretch>
              <a:fillRect/>
            </a:stretch>
          </a:blipFill>
        </p:spPr>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E04543"/>
        </a:solidFill>
        <a:effectLst/>
      </p:bgPr>
    </p:bg>
    <p:spTree>
      <p:nvGrpSpPr>
        <p:cNvPr id="1" name=""/>
        <p:cNvGrpSpPr/>
        <p:nvPr/>
      </p:nvGrpSpPr>
      <p:grpSpPr>
        <a:xfrm>
          <a:off x="0" y="0"/>
          <a:ext cx="0" cy="0"/>
          <a:chOff x="0" y="0"/>
          <a:chExt cx="0" cy="0"/>
        </a:xfrm>
      </p:grpSpPr>
      <p:sp>
        <p:nvSpPr>
          <p:cNvPr id="2" name="Freeform 2"/>
          <p:cNvSpPr/>
          <p:nvPr/>
        </p:nvSpPr>
        <p:spPr>
          <a:xfrm>
            <a:off x="2626611" y="2196625"/>
            <a:ext cx="6696499" cy="2464749"/>
          </a:xfrm>
          <a:custGeom>
            <a:avLst/>
            <a:gdLst/>
            <a:ahLst/>
            <a:cxnLst/>
            <a:rect l="l" t="t" r="r" b="b"/>
            <a:pathLst>
              <a:path w="2318020" h="950388">
                <a:moveTo>
                  <a:pt x="0" y="0"/>
                </a:moveTo>
                <a:lnTo>
                  <a:pt x="2318020" y="0"/>
                </a:lnTo>
                <a:lnTo>
                  <a:pt x="2318020" y="950388"/>
                </a:lnTo>
                <a:lnTo>
                  <a:pt x="0" y="950388"/>
                </a:lnTo>
                <a:lnTo>
                  <a:pt x="0" y="0"/>
                </a:lnTo>
                <a:close/>
              </a:path>
            </a:pathLst>
          </a:custGeom>
          <a:blipFill>
            <a:blip r:embed="rId2"/>
            <a:stretch>
              <a:fillRect/>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703</TotalTime>
  <Words>4045</Words>
  <Application>Microsoft Office PowerPoint</Application>
  <PresentationFormat>Widescreen</PresentationFormat>
  <Paragraphs>245</Paragraphs>
  <Slides>20</Slides>
  <Notes>19</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20</vt:i4>
      </vt:variant>
    </vt:vector>
  </HeadingPairs>
  <TitlesOfParts>
    <vt:vector size="30" baseType="lpstr">
      <vt:lpstr>Arial</vt:lpstr>
      <vt:lpstr>Arimo</vt:lpstr>
      <vt:lpstr>Big Shoulders Display Bold</vt:lpstr>
      <vt:lpstr>Calibri</vt:lpstr>
      <vt:lpstr>Calibri Light</vt:lpstr>
      <vt:lpstr>Recoleta Bold</vt:lpstr>
      <vt:lpstr>Roboto</vt:lpstr>
      <vt:lpstr>Roboto Bold</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Skrywer</dc:creator>
  <cp:lastModifiedBy>Skrywer</cp:lastModifiedBy>
  <cp:revision>17</cp:revision>
  <dcterms:created xsi:type="dcterms:W3CDTF">2024-11-04T10:15:03Z</dcterms:created>
  <dcterms:modified xsi:type="dcterms:W3CDTF">2025-03-10T09:06:34Z</dcterms:modified>
</cp:coreProperties>
</file>